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1" r:id="rId6"/>
    <p:sldId id="264" r:id="rId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79"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66A"/>
    <a:srgbClr val="651D32"/>
    <a:srgbClr val="BA9AA3"/>
    <a:srgbClr val="C9C2BA"/>
    <a:srgbClr val="3D2E32"/>
    <a:srgbClr val="81776F"/>
    <a:srgbClr val="8177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740" autoAdjust="0"/>
    <p:restoredTop sz="94660"/>
  </p:normalViewPr>
  <p:slideViewPr>
    <p:cSldViewPr>
      <p:cViewPr varScale="1">
        <p:scale>
          <a:sx n="90" d="100"/>
          <a:sy n="90" d="100"/>
        </p:scale>
        <p:origin x="84" y="96"/>
      </p:cViewPr>
      <p:guideLst>
        <p:guide orient="horz" pos="1979"/>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677C24-B267-42B4-A6DA-E2D49EAB81AC}" type="datetimeFigureOut">
              <a:rPr lang="es-MX" smtClean="0"/>
              <a:t>28/06/2022</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8E3928-1AF9-4754-AEC5-36B8A96076B6}" type="slidenum">
              <a:rPr lang="es-MX" smtClean="0"/>
              <a:t>‹Nº›</a:t>
            </a:fld>
            <a:endParaRPr lang="es-MX"/>
          </a:p>
        </p:txBody>
      </p:sp>
    </p:spTree>
    <p:extLst>
      <p:ext uri="{BB962C8B-B14F-4D97-AF65-F5344CB8AC3E}">
        <p14:creationId xmlns:p14="http://schemas.microsoft.com/office/powerpoint/2010/main" val="3405276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a:p>
        </p:txBody>
      </p:sp>
      <p:sp>
        <p:nvSpPr>
          <p:cNvPr id="4" name="3 Marcador de número de diapositiva"/>
          <p:cNvSpPr>
            <a:spLocks noGrp="1"/>
          </p:cNvSpPr>
          <p:nvPr>
            <p:ph type="sldNum" sz="quarter" idx="10"/>
          </p:nvPr>
        </p:nvSpPr>
        <p:spPr/>
        <p:txBody>
          <a:bodyPr/>
          <a:lstStyle/>
          <a:p>
            <a:fld id="{B28E3928-1AF9-4754-AEC5-36B8A96076B6}" type="slidenum">
              <a:rPr lang="es-MX" smtClean="0"/>
              <a:t>1</a:t>
            </a:fld>
            <a:endParaRPr lang="es-MX"/>
          </a:p>
        </p:txBody>
      </p:sp>
    </p:spTree>
    <p:extLst>
      <p:ext uri="{BB962C8B-B14F-4D97-AF65-F5344CB8AC3E}">
        <p14:creationId xmlns:p14="http://schemas.microsoft.com/office/powerpoint/2010/main" val="6467608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14" name="29 Marcador de número de diapositiva"/>
          <p:cNvSpPr>
            <a:spLocks noGrp="1"/>
          </p:cNvSpPr>
          <p:nvPr>
            <p:ph type="sldNum" sz="quarter" idx="4"/>
          </p:nvPr>
        </p:nvSpPr>
        <p:spPr>
          <a:xfrm>
            <a:off x="8316416" y="6669384"/>
            <a:ext cx="828000" cy="216000"/>
          </a:xfrm>
          <a:prstGeom prst="rect">
            <a:avLst/>
          </a:prstGeom>
        </p:spPr>
        <p:txBody>
          <a:bodyPr vert="horz" lIns="91440" tIns="45720" rIns="91440" bIns="45720" rtlCol="0" anchor="ctr"/>
          <a:lstStyle>
            <a:lvl1pPr algn="r">
              <a:defRPr sz="1200">
                <a:solidFill>
                  <a:schemeClr val="tx1">
                    <a:tint val="75000"/>
                  </a:schemeClr>
                </a:solidFill>
              </a:defRPr>
            </a:lvl1pPr>
          </a:lstStyle>
          <a:p>
            <a:fld id="{34762513-7D76-44F4-A4EB-02F5BA9AE113}" type="slidenum">
              <a:rPr lang="es-MX" smtClean="0"/>
              <a:t>‹Nº›</a:t>
            </a:fld>
            <a:endParaRPr lang="es-MX" dirty="0"/>
          </a:p>
        </p:txBody>
      </p:sp>
      <p:sp>
        <p:nvSpPr>
          <p:cNvPr id="6" name="28 Marcador de título">
            <a:extLst>
              <a:ext uri="{FF2B5EF4-FFF2-40B4-BE49-F238E27FC236}">
                <a16:creationId xmlns:a16="http://schemas.microsoft.com/office/drawing/2014/main" id="{9A22F277-B489-4BD3-A8D7-7C4476FD7E7C}"/>
              </a:ext>
            </a:extLst>
          </p:cNvPr>
          <p:cNvSpPr>
            <a:spLocks noGrp="1"/>
          </p:cNvSpPr>
          <p:nvPr>
            <p:ph type="title"/>
          </p:nvPr>
        </p:nvSpPr>
        <p:spPr>
          <a:xfrm>
            <a:off x="4893627" y="695368"/>
            <a:ext cx="2304256" cy="276999"/>
          </a:xfrm>
          <a:prstGeom prst="rect">
            <a:avLst/>
          </a:prstGeom>
          <a:solidFill>
            <a:schemeClr val="bg1"/>
          </a:solidFill>
          <a:ln>
            <a:solidFill>
              <a:schemeClr val="bg1">
                <a:lumMod val="75000"/>
              </a:schemeClr>
            </a:solidFill>
          </a:ln>
        </p:spPr>
        <p:style>
          <a:lnRef idx="1">
            <a:schemeClr val="accent2"/>
          </a:lnRef>
          <a:fillRef idx="2">
            <a:schemeClr val="accent2"/>
          </a:fillRef>
          <a:effectRef idx="1">
            <a:schemeClr val="accent2"/>
          </a:effectRef>
          <a:fontRef idx="none"/>
        </p:style>
        <p:txBody>
          <a:bodyPr wrap="square" rtlCol="0">
            <a:spAutoFit/>
          </a:bodyPr>
          <a:lstStyle/>
          <a:p>
            <a:pPr marL="0" lvl="0"/>
            <a:r>
              <a:rPr lang="es-MX" dirty="0"/>
              <a:t>Programa VIH e ITS</a:t>
            </a:r>
          </a:p>
        </p:txBody>
      </p:sp>
    </p:spTree>
    <p:extLst>
      <p:ext uri="{BB962C8B-B14F-4D97-AF65-F5344CB8AC3E}">
        <p14:creationId xmlns:p14="http://schemas.microsoft.com/office/powerpoint/2010/main" val="4138616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8" name="29 Marcador de número de diapositiva"/>
          <p:cNvSpPr>
            <a:spLocks noGrp="1"/>
          </p:cNvSpPr>
          <p:nvPr>
            <p:ph type="sldNum" sz="quarter" idx="4"/>
          </p:nvPr>
        </p:nvSpPr>
        <p:spPr>
          <a:xfrm>
            <a:off x="8316416" y="6669384"/>
            <a:ext cx="828000" cy="216000"/>
          </a:xfrm>
          <a:prstGeom prst="rect">
            <a:avLst/>
          </a:prstGeom>
        </p:spPr>
        <p:txBody>
          <a:bodyPr vert="horz" lIns="91440" tIns="45720" rIns="91440" bIns="45720" rtlCol="0" anchor="ctr"/>
          <a:lstStyle>
            <a:lvl1pPr algn="r">
              <a:defRPr sz="1200">
                <a:solidFill>
                  <a:schemeClr val="tx1">
                    <a:tint val="75000"/>
                  </a:schemeClr>
                </a:solidFill>
              </a:defRPr>
            </a:lvl1pPr>
          </a:lstStyle>
          <a:p>
            <a:fld id="{34762513-7D76-44F4-A4EB-02F5BA9AE113}" type="slidenum">
              <a:rPr lang="es-MX" smtClean="0"/>
              <a:t>‹Nº›</a:t>
            </a:fld>
            <a:endParaRPr lang="es-MX" dirty="0"/>
          </a:p>
        </p:txBody>
      </p:sp>
      <p:sp>
        <p:nvSpPr>
          <p:cNvPr id="6" name="28 Marcador de título">
            <a:extLst>
              <a:ext uri="{FF2B5EF4-FFF2-40B4-BE49-F238E27FC236}">
                <a16:creationId xmlns:a16="http://schemas.microsoft.com/office/drawing/2014/main" id="{22109244-A437-4850-9ECF-2F83E14BB099}"/>
              </a:ext>
            </a:extLst>
          </p:cNvPr>
          <p:cNvSpPr>
            <a:spLocks noGrp="1"/>
          </p:cNvSpPr>
          <p:nvPr>
            <p:ph type="title"/>
          </p:nvPr>
        </p:nvSpPr>
        <p:spPr>
          <a:xfrm>
            <a:off x="4893627" y="695368"/>
            <a:ext cx="2304256" cy="276999"/>
          </a:xfrm>
          <a:prstGeom prst="rect">
            <a:avLst/>
          </a:prstGeom>
          <a:solidFill>
            <a:schemeClr val="bg1"/>
          </a:solidFill>
          <a:ln>
            <a:solidFill>
              <a:schemeClr val="bg1">
                <a:lumMod val="75000"/>
              </a:schemeClr>
            </a:solidFill>
          </a:ln>
        </p:spPr>
        <p:style>
          <a:lnRef idx="1">
            <a:schemeClr val="accent2"/>
          </a:lnRef>
          <a:fillRef idx="2">
            <a:schemeClr val="accent2"/>
          </a:fillRef>
          <a:effectRef idx="1">
            <a:schemeClr val="accent2"/>
          </a:effectRef>
          <a:fontRef idx="none"/>
        </p:style>
        <p:txBody>
          <a:bodyPr wrap="square" rtlCol="0">
            <a:spAutoFit/>
          </a:bodyPr>
          <a:lstStyle/>
          <a:p>
            <a:pPr marL="0" lvl="0"/>
            <a:r>
              <a:rPr lang="es-MX" dirty="0"/>
              <a:t>Programa VIH e ITS</a:t>
            </a:r>
          </a:p>
        </p:txBody>
      </p:sp>
    </p:spTree>
    <p:extLst>
      <p:ext uri="{BB962C8B-B14F-4D97-AF65-F5344CB8AC3E}">
        <p14:creationId xmlns:p14="http://schemas.microsoft.com/office/powerpoint/2010/main" val="16210396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7"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4 Rectángulo"/>
          <p:cNvSpPr/>
          <p:nvPr userDrawn="1"/>
        </p:nvSpPr>
        <p:spPr>
          <a:xfrm>
            <a:off x="-20851" y="6669360"/>
            <a:ext cx="9169245" cy="215444"/>
          </a:xfrm>
          <a:prstGeom prst="rect">
            <a:avLst/>
          </a:prstGeom>
          <a:blipFill>
            <a:blip r:embed="rId4"/>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3" name="22 CuadroTexto"/>
          <p:cNvSpPr txBox="1"/>
          <p:nvPr userDrawn="1"/>
        </p:nvSpPr>
        <p:spPr>
          <a:xfrm>
            <a:off x="-20851" y="-27384"/>
            <a:ext cx="9164801" cy="1188000"/>
          </a:xfrm>
          <a:prstGeom prst="rect">
            <a:avLst/>
          </a:prstGeom>
          <a:solidFill>
            <a:schemeClr val="bg1"/>
          </a:solidFill>
          <a:ln>
            <a:solidFill>
              <a:srgbClr val="651D32"/>
            </a:solidFill>
          </a:ln>
        </p:spPr>
        <p:style>
          <a:lnRef idx="1">
            <a:schemeClr val="dk1"/>
          </a:lnRef>
          <a:fillRef idx="2">
            <a:schemeClr val="dk1"/>
          </a:fillRef>
          <a:effectRef idx="1">
            <a:schemeClr val="dk1"/>
          </a:effectRef>
          <a:fontRef idx="minor">
            <a:schemeClr val="dk1"/>
          </a:fontRef>
        </p:style>
        <p:txBody>
          <a:bodyPr wrap="square" rtlCol="0">
            <a:spAutoFit/>
          </a:bodyPr>
          <a:lstStyle/>
          <a:p>
            <a:endParaRPr lang="es-MX" sz="8100" dirty="0"/>
          </a:p>
        </p:txBody>
      </p:sp>
      <p:pic>
        <p:nvPicPr>
          <p:cNvPr id="3" name="2 Imagen"/>
          <p:cNvPicPr>
            <a:picLocks noChangeAspect="1"/>
          </p:cNvPicPr>
          <p:nvPr userDrawn="1"/>
        </p:nvPicPr>
        <p:blipFill rotWithShape="1">
          <a:blip r:embed="rId5" cstate="print">
            <a:extLst>
              <a:ext uri="{BEBA8EAE-BF5A-486C-A8C5-ECC9F3942E4B}">
                <a14:imgProps xmlns:a14="http://schemas.microsoft.com/office/drawing/2010/main">
                  <a14:imgLayer r:embed="rId6">
                    <a14:imgEffect>
                      <a14:backgroundRemoval t="0" b="58311" l="0" r="100000">
                        <a14:foregroundMark x1="98529" y1="43324" x2="490" y2="44687"/>
                        <a14:foregroundMark x1="18627" y1="37602" x2="73693" y2="37602"/>
                        <a14:foregroundMark x1="41176" y1="24796" x2="23529" y2="23706"/>
                        <a14:foregroundMark x1="7353" y1="5722" x2="0" y2="5450"/>
                        <a14:foregroundMark x1="96405" y1="2997" x2="83497" y2="11717"/>
                        <a14:foregroundMark x1="92647" y1="11989" x2="90850" y2="24523"/>
                        <a14:foregroundMark x1="93137" y1="44687" x2="97386" y2="45504"/>
                        <a14:backgroundMark x1="99510" y1="2997" x2="93627" y2="17439"/>
                        <a14:backgroundMark x1="93627" y1="17439" x2="99183" y2="47139"/>
                      </a14:backgroundRemoval>
                    </a14:imgEffect>
                  </a14:imgLayer>
                </a14:imgProps>
              </a:ext>
              <a:ext uri="{28A0092B-C50C-407E-A947-70E740481C1C}">
                <a14:useLocalDpi xmlns:a14="http://schemas.microsoft.com/office/drawing/2010/main" val="0"/>
              </a:ext>
            </a:extLst>
          </a:blip>
          <a:srcRect r="8574" b="53919"/>
          <a:stretch/>
        </p:blipFill>
        <p:spPr>
          <a:xfrm flipH="1" flipV="1">
            <a:off x="2015406" y="-27384"/>
            <a:ext cx="7132988" cy="1188000"/>
          </a:xfrm>
          <a:prstGeom prst="rect">
            <a:avLst/>
          </a:prstGeom>
        </p:spPr>
      </p:pic>
      <p:sp>
        <p:nvSpPr>
          <p:cNvPr id="20" name="19 CuadroTexto"/>
          <p:cNvSpPr txBox="1"/>
          <p:nvPr/>
        </p:nvSpPr>
        <p:spPr>
          <a:xfrm>
            <a:off x="3366824" y="92297"/>
            <a:ext cx="5357863" cy="492443"/>
          </a:xfrm>
          <a:prstGeom prst="rect">
            <a:avLst/>
          </a:prstGeom>
          <a:noFill/>
        </p:spPr>
        <p:txBody>
          <a:bodyPr wrap="square" rtlCol="0">
            <a:spAutoFit/>
          </a:bodyPr>
          <a:lstStyle/>
          <a:p>
            <a:pPr algn="ctr"/>
            <a:r>
              <a:rPr lang="es-MX" sz="1300" b="1" dirty="0">
                <a:solidFill>
                  <a:schemeClr val="bg1"/>
                </a:solidFill>
                <a:effectLst>
                  <a:outerShdw blurRad="38100" dist="38100" dir="2700000" algn="tl">
                    <a:srgbClr val="000000">
                      <a:alpha val="43137"/>
                    </a:srgbClr>
                  </a:outerShdw>
                </a:effectLst>
                <a:latin typeface="Mestiza" pitchFamily="50" charset="0"/>
                <a:cs typeface="Times New Roman" pitchFamily="18" charset="0"/>
              </a:rPr>
              <a:t>INFORME DE LA EVALUACIÓN ESPECÍFICA DE DESEMPEÑO </a:t>
            </a:r>
          </a:p>
          <a:p>
            <a:pPr algn="ctr"/>
            <a:r>
              <a:rPr lang="es-MX" sz="1300" b="1" dirty="0">
                <a:solidFill>
                  <a:schemeClr val="bg1"/>
                </a:solidFill>
                <a:effectLst>
                  <a:outerShdw blurRad="38100" dist="38100" dir="2700000" algn="tl">
                    <a:srgbClr val="000000">
                      <a:alpha val="43137"/>
                    </a:srgbClr>
                  </a:outerShdw>
                </a:effectLst>
                <a:latin typeface="Mestiza" pitchFamily="50" charset="0"/>
                <a:cs typeface="Times New Roman" pitchFamily="18" charset="0"/>
              </a:rPr>
              <a:t>2021</a:t>
            </a:r>
          </a:p>
        </p:txBody>
      </p:sp>
      <p:sp>
        <p:nvSpPr>
          <p:cNvPr id="28" name="27 CuadroTexto"/>
          <p:cNvSpPr txBox="1"/>
          <p:nvPr userDrawn="1"/>
        </p:nvSpPr>
        <p:spPr>
          <a:xfrm>
            <a:off x="8309954" y="6669360"/>
            <a:ext cx="829469" cy="215444"/>
          </a:xfrm>
          <a:prstGeom prst="rect">
            <a:avLst/>
          </a:prstGeom>
          <a:solidFill>
            <a:schemeClr val="bg1"/>
          </a:solidFill>
          <a:ln>
            <a:noFill/>
          </a:ln>
        </p:spPr>
        <p:style>
          <a:lnRef idx="1">
            <a:schemeClr val="dk1"/>
          </a:lnRef>
          <a:fillRef idx="2">
            <a:schemeClr val="dk1"/>
          </a:fillRef>
          <a:effectRef idx="1">
            <a:schemeClr val="dk1"/>
          </a:effectRef>
          <a:fontRef idx="minor">
            <a:schemeClr val="dk1"/>
          </a:fontRef>
        </p:style>
        <p:txBody>
          <a:bodyPr wrap="square" rtlCol="0">
            <a:spAutoFit/>
          </a:bodyPr>
          <a:lstStyle/>
          <a:p>
            <a:pPr algn="ctr"/>
            <a:endParaRPr lang="es-MX" sz="800" b="1" dirty="0">
              <a:solidFill>
                <a:srgbClr val="3D2E32"/>
              </a:solidFill>
            </a:endParaRPr>
          </a:p>
        </p:txBody>
      </p:sp>
      <p:sp>
        <p:nvSpPr>
          <p:cNvPr id="29" name="28 Marcador de título"/>
          <p:cNvSpPr>
            <a:spLocks noGrp="1"/>
          </p:cNvSpPr>
          <p:nvPr>
            <p:ph type="title"/>
          </p:nvPr>
        </p:nvSpPr>
        <p:spPr>
          <a:xfrm>
            <a:off x="4893627" y="695368"/>
            <a:ext cx="2304256" cy="276999"/>
          </a:xfrm>
          <a:prstGeom prst="rect">
            <a:avLst/>
          </a:prstGeom>
          <a:solidFill>
            <a:schemeClr val="bg1"/>
          </a:solidFill>
          <a:ln>
            <a:solidFill>
              <a:schemeClr val="bg1">
                <a:lumMod val="75000"/>
              </a:schemeClr>
            </a:solidFill>
          </a:ln>
        </p:spPr>
        <p:style>
          <a:lnRef idx="1">
            <a:schemeClr val="accent2"/>
          </a:lnRef>
          <a:fillRef idx="2">
            <a:schemeClr val="accent2"/>
          </a:fillRef>
          <a:effectRef idx="1">
            <a:schemeClr val="accent2"/>
          </a:effectRef>
          <a:fontRef idx="none"/>
        </p:style>
        <p:txBody>
          <a:bodyPr wrap="square" rtlCol="0">
            <a:spAutoFit/>
          </a:bodyPr>
          <a:lstStyle/>
          <a:p>
            <a:pPr marL="0" lvl="0"/>
            <a:r>
              <a:rPr lang="es-MX" dirty="0"/>
              <a:t>Programa VIH e ITS</a:t>
            </a:r>
          </a:p>
        </p:txBody>
      </p:sp>
      <p:sp>
        <p:nvSpPr>
          <p:cNvPr id="30" name="29 Marcador de número de diapositiva"/>
          <p:cNvSpPr>
            <a:spLocks noGrp="1"/>
          </p:cNvSpPr>
          <p:nvPr>
            <p:ph type="sldNum" sz="quarter" idx="4"/>
          </p:nvPr>
        </p:nvSpPr>
        <p:spPr>
          <a:xfrm>
            <a:off x="8316416" y="6669384"/>
            <a:ext cx="828000" cy="216000"/>
          </a:xfrm>
          <a:prstGeom prst="rect">
            <a:avLst/>
          </a:prstGeom>
        </p:spPr>
        <p:txBody>
          <a:bodyPr vert="horz" lIns="91440" tIns="45720" rIns="91440" bIns="45720" rtlCol="0" anchor="ctr"/>
          <a:lstStyle>
            <a:lvl1pPr algn="r">
              <a:defRPr sz="1200">
                <a:solidFill>
                  <a:schemeClr val="tx1">
                    <a:tint val="75000"/>
                  </a:schemeClr>
                </a:solidFill>
              </a:defRPr>
            </a:lvl1pPr>
          </a:lstStyle>
          <a:p>
            <a:fld id="{34762513-7D76-44F4-A4EB-02F5BA9AE113}" type="slidenum">
              <a:rPr lang="es-MX" smtClean="0"/>
              <a:t>‹Nº›</a:t>
            </a:fld>
            <a:endParaRPr lang="es-MX" dirty="0"/>
          </a:p>
        </p:txBody>
      </p:sp>
      <p:sp>
        <p:nvSpPr>
          <p:cNvPr id="11" name="10 Elipse"/>
          <p:cNvSpPr/>
          <p:nvPr userDrawn="1"/>
        </p:nvSpPr>
        <p:spPr>
          <a:xfrm>
            <a:off x="1475656" y="-20184"/>
            <a:ext cx="1079500" cy="117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pic>
        <p:nvPicPr>
          <p:cNvPr id="12" name="9 Imagen">
            <a:extLst>
              <a:ext uri="{FF2B5EF4-FFF2-40B4-BE49-F238E27FC236}">
                <a16:creationId xmlns:a16="http://schemas.microsoft.com/office/drawing/2014/main" id="{FF15D08D-7E72-410D-B96D-660D2D565296}"/>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251704" y="44624"/>
            <a:ext cx="1656000" cy="1104000"/>
          </a:xfrm>
          <a:prstGeom prst="rect">
            <a:avLst/>
          </a:prstGeom>
        </p:spPr>
      </p:pic>
    </p:spTree>
    <p:extLst>
      <p:ext uri="{BB962C8B-B14F-4D97-AF65-F5344CB8AC3E}">
        <p14:creationId xmlns:p14="http://schemas.microsoft.com/office/powerpoint/2010/main" val="3454965763"/>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9 Tabla"/>
          <p:cNvGraphicFramePr>
            <a:graphicFrameLocks noGrp="1"/>
          </p:cNvGraphicFramePr>
          <p:nvPr>
            <p:extLst>
              <p:ext uri="{D42A27DB-BD31-4B8C-83A1-F6EECF244321}">
                <p14:modId xmlns:p14="http://schemas.microsoft.com/office/powerpoint/2010/main" val="991880672"/>
              </p:ext>
            </p:extLst>
          </p:nvPr>
        </p:nvGraphicFramePr>
        <p:xfrm>
          <a:off x="827584" y="1556792"/>
          <a:ext cx="7920880" cy="4563555"/>
        </p:xfrm>
        <a:graphic>
          <a:graphicData uri="http://schemas.openxmlformats.org/drawingml/2006/table">
            <a:tbl>
              <a:tblPr firstRow="1" bandRow="1">
                <a:effectLst/>
                <a:tableStyleId>{5C22544A-7EE6-4342-B048-85BDC9FD1C3A}</a:tableStyleId>
              </a:tblPr>
              <a:tblGrid>
                <a:gridCol w="7920880">
                  <a:extLst>
                    <a:ext uri="{9D8B030D-6E8A-4147-A177-3AD203B41FA5}">
                      <a16:colId xmlns:a16="http://schemas.microsoft.com/office/drawing/2014/main" val="20000"/>
                    </a:ext>
                  </a:extLst>
                </a:gridCol>
              </a:tblGrid>
              <a:tr h="2880320">
                <a:tc>
                  <a:txBody>
                    <a:bodyPr/>
                    <a:lstStyle/>
                    <a:p>
                      <a:pPr algn="just">
                        <a:lnSpc>
                          <a:spcPct val="150000"/>
                        </a:lnSpc>
                      </a:pPr>
                      <a:r>
                        <a:rPr lang="es-MX" sz="1100" b="0" kern="1200" dirty="0">
                          <a:solidFill>
                            <a:schemeClr val="tx1"/>
                          </a:solidFill>
                          <a:effectLst/>
                          <a:latin typeface="Mestiza" pitchFamily="50" charset="0"/>
                          <a:ea typeface="+mn-ea"/>
                          <a:cs typeface="+mn-cs"/>
                        </a:rPr>
                        <a:t>El programa estatal para la Prevención y Control del VIH/SIDA e ITS tiene como objetivo disminuir la incidencia acumulada y la mortalidad por VIH y SIDA mediante acciones de prevención, detección y atención oportuna de manera integral y multidisciplinaria, que permita a las personas que viven con VIH mejorar su calidad de vida.</a:t>
                      </a:r>
                    </a:p>
                    <a:p>
                      <a:pPr algn="just">
                        <a:lnSpc>
                          <a:spcPct val="150000"/>
                        </a:lnSpc>
                      </a:pPr>
                      <a:endParaRPr lang="es-MX" sz="500" b="0" kern="1200" dirty="0">
                        <a:solidFill>
                          <a:schemeClr val="tx1"/>
                        </a:solidFill>
                        <a:effectLst/>
                        <a:latin typeface="Mestiza" pitchFamily="50" charset="0"/>
                        <a:ea typeface="+mn-ea"/>
                        <a:cs typeface="+mn-cs"/>
                      </a:endParaRPr>
                    </a:p>
                    <a:p>
                      <a:pPr marL="171450" indent="-171450" algn="just">
                        <a:lnSpc>
                          <a:spcPct val="150000"/>
                        </a:lnSpc>
                        <a:buFont typeface="Courier New" panose="02070309020205020404" pitchFamily="49" charset="0"/>
                        <a:buChar char="o"/>
                      </a:pPr>
                      <a:r>
                        <a:rPr lang="es-MX" sz="1100" b="0" kern="1200" dirty="0">
                          <a:solidFill>
                            <a:schemeClr val="tx1"/>
                          </a:solidFill>
                          <a:effectLst/>
                          <a:latin typeface="Mestiza" pitchFamily="50" charset="0"/>
                          <a:ea typeface="+mn-ea"/>
                          <a:cs typeface="+mn-cs"/>
                        </a:rPr>
                        <a:t>Bienes y/o servicios que entrega el Programa:</a:t>
                      </a:r>
                    </a:p>
                    <a:p>
                      <a:pPr marL="360000" lvl="0" indent="-171450" algn="just">
                        <a:lnSpc>
                          <a:spcPct val="150000"/>
                        </a:lnSpc>
                        <a:buFont typeface="Arial" panose="020B0604020202020204" pitchFamily="34" charset="0"/>
                        <a:buChar char="•"/>
                      </a:pPr>
                      <a:r>
                        <a:rPr lang="es-MX" sz="1100" b="0" kern="1200" dirty="0">
                          <a:solidFill>
                            <a:schemeClr val="tx1"/>
                          </a:solidFill>
                          <a:effectLst/>
                          <a:latin typeface="Mestiza" pitchFamily="50" charset="0"/>
                          <a:ea typeface="+mn-ea"/>
                          <a:cs typeface="+mn-cs"/>
                        </a:rPr>
                        <a:t>Tratamientos.</a:t>
                      </a:r>
                    </a:p>
                    <a:p>
                      <a:pPr marL="360000" lvl="0" indent="-171450" algn="just">
                        <a:lnSpc>
                          <a:spcPct val="150000"/>
                        </a:lnSpc>
                        <a:buFont typeface="Arial" panose="020B0604020202020204" pitchFamily="34" charset="0"/>
                        <a:buChar char="•"/>
                      </a:pPr>
                      <a:r>
                        <a:rPr lang="es-MX" sz="1100" b="0" kern="1200" dirty="0">
                          <a:solidFill>
                            <a:schemeClr val="tx1"/>
                          </a:solidFill>
                          <a:effectLst/>
                          <a:latin typeface="Mestiza" pitchFamily="50" charset="0"/>
                          <a:ea typeface="+mn-ea"/>
                          <a:cs typeface="+mn-cs"/>
                        </a:rPr>
                        <a:t>Consultas médicas.</a:t>
                      </a:r>
                    </a:p>
                    <a:p>
                      <a:pPr marL="360000" lvl="0" indent="-171450" algn="just">
                        <a:lnSpc>
                          <a:spcPct val="150000"/>
                        </a:lnSpc>
                        <a:buFont typeface="Arial" panose="020B0604020202020204" pitchFamily="34" charset="0"/>
                        <a:buChar char="•"/>
                      </a:pPr>
                      <a:r>
                        <a:rPr lang="es-MX" sz="1100" b="0" kern="1200" dirty="0">
                          <a:solidFill>
                            <a:schemeClr val="tx1"/>
                          </a:solidFill>
                          <a:effectLst/>
                          <a:latin typeface="Mestiza" pitchFamily="50" charset="0"/>
                          <a:ea typeface="+mn-ea"/>
                          <a:cs typeface="+mn-cs"/>
                        </a:rPr>
                        <a:t>Pruebas rápidas de detección de VIH, Sífilis y Virus de Hepatitis C.</a:t>
                      </a:r>
                    </a:p>
                    <a:p>
                      <a:pPr marL="360000" lvl="0" indent="-171450" algn="just">
                        <a:lnSpc>
                          <a:spcPct val="150000"/>
                        </a:lnSpc>
                        <a:buFont typeface="Arial" panose="020B0604020202020204" pitchFamily="34" charset="0"/>
                        <a:buChar char="•"/>
                      </a:pPr>
                      <a:r>
                        <a:rPr lang="es-MX" sz="1100" b="0" kern="1200" dirty="0">
                          <a:solidFill>
                            <a:schemeClr val="tx1"/>
                          </a:solidFill>
                          <a:effectLst/>
                          <a:latin typeface="Mestiza" pitchFamily="50" charset="0"/>
                          <a:ea typeface="+mn-ea"/>
                          <a:cs typeface="+mn-cs"/>
                        </a:rPr>
                        <a:t>Cursos de capacitación.</a:t>
                      </a:r>
                    </a:p>
                    <a:p>
                      <a:pPr marL="360000" lvl="0" indent="-171450" algn="just">
                        <a:lnSpc>
                          <a:spcPct val="150000"/>
                        </a:lnSpc>
                        <a:buFont typeface="Arial" panose="020B0604020202020204" pitchFamily="34" charset="0"/>
                        <a:buChar char="•"/>
                      </a:pPr>
                      <a:r>
                        <a:rPr lang="es-MX" sz="1100" b="0" kern="1200" dirty="0">
                          <a:solidFill>
                            <a:schemeClr val="tx1"/>
                          </a:solidFill>
                          <a:effectLst/>
                          <a:latin typeface="Mestiza" pitchFamily="50" charset="0"/>
                          <a:ea typeface="+mn-ea"/>
                          <a:cs typeface="+mn-cs"/>
                        </a:rPr>
                        <a:t>Distribución y entrega de condones.</a:t>
                      </a:r>
                    </a:p>
                    <a:p>
                      <a:pPr marL="360000" lvl="0" indent="-171450" algn="just">
                        <a:lnSpc>
                          <a:spcPct val="150000"/>
                        </a:lnSpc>
                        <a:buFont typeface="Arial" panose="020B0604020202020204" pitchFamily="34" charset="0"/>
                        <a:buChar char="•"/>
                      </a:pPr>
                      <a:r>
                        <a:rPr lang="es-MX" sz="1100" b="0" kern="1200" dirty="0">
                          <a:solidFill>
                            <a:schemeClr val="tx1"/>
                          </a:solidFill>
                          <a:effectLst/>
                          <a:latin typeface="Mestiza" pitchFamily="50" charset="0"/>
                          <a:ea typeface="+mn-ea"/>
                          <a:cs typeface="+mn-cs"/>
                        </a:rPr>
                        <a:t>Campañas de difusión.</a:t>
                      </a:r>
                    </a:p>
                    <a:p>
                      <a:pPr marL="360000" lvl="0" indent="-171450" algn="just">
                        <a:lnSpc>
                          <a:spcPct val="150000"/>
                        </a:lnSpc>
                        <a:buFont typeface="Arial" panose="020B0604020202020204" pitchFamily="34" charset="0"/>
                        <a:buChar char="•"/>
                      </a:pPr>
                      <a:r>
                        <a:rPr lang="es-MX" sz="1100" b="0" kern="1200" dirty="0">
                          <a:solidFill>
                            <a:schemeClr val="tx1"/>
                          </a:solidFill>
                          <a:effectLst/>
                          <a:latin typeface="Mestiza" pitchFamily="50" charset="0"/>
                          <a:ea typeface="+mn-ea"/>
                          <a:cs typeface="+mn-cs"/>
                        </a:rPr>
                        <a:t>Operativos de detección de VIH e ITS.</a:t>
                      </a:r>
                    </a:p>
                    <a:p>
                      <a:pPr marL="360000" lvl="0" indent="-171450" algn="just">
                        <a:lnSpc>
                          <a:spcPct val="150000"/>
                        </a:lnSpc>
                        <a:buFont typeface="Arial" panose="020B0604020202020204" pitchFamily="34" charset="0"/>
                        <a:buChar char="•"/>
                      </a:pPr>
                      <a:r>
                        <a:rPr lang="es-MX" sz="1100" b="0" kern="1200" dirty="0">
                          <a:solidFill>
                            <a:schemeClr val="tx1"/>
                          </a:solidFill>
                          <a:effectLst/>
                          <a:latin typeface="Mestiza" pitchFamily="50" charset="0"/>
                          <a:ea typeface="+mn-ea"/>
                          <a:cs typeface="+mn-cs"/>
                        </a:rPr>
                        <a:t>Consultas psicológicas.</a:t>
                      </a:r>
                    </a:p>
                    <a:p>
                      <a:pPr marL="360000" lvl="0" indent="-171450" algn="just">
                        <a:lnSpc>
                          <a:spcPct val="150000"/>
                        </a:lnSpc>
                        <a:buFont typeface="Arial" panose="020B0604020202020204" pitchFamily="34" charset="0"/>
                        <a:buChar char="•"/>
                      </a:pPr>
                      <a:r>
                        <a:rPr lang="es-MX" sz="1100" b="0" kern="1200" dirty="0">
                          <a:solidFill>
                            <a:schemeClr val="tx1"/>
                          </a:solidFill>
                          <a:effectLst/>
                          <a:latin typeface="Mestiza" pitchFamily="50" charset="0"/>
                          <a:ea typeface="+mn-ea"/>
                          <a:cs typeface="+mn-cs"/>
                        </a:rPr>
                        <a:t>Atención odontológica.</a:t>
                      </a:r>
                    </a:p>
                    <a:p>
                      <a:pPr marL="360000" lvl="0" indent="-171450" algn="just">
                        <a:lnSpc>
                          <a:spcPct val="150000"/>
                        </a:lnSpc>
                        <a:buFont typeface="Arial" panose="020B0604020202020204" pitchFamily="34" charset="0"/>
                        <a:buChar char="•"/>
                      </a:pPr>
                      <a:r>
                        <a:rPr lang="es-MX" sz="1100" b="0" kern="1200" dirty="0">
                          <a:solidFill>
                            <a:schemeClr val="tx1"/>
                          </a:solidFill>
                          <a:effectLst/>
                          <a:latin typeface="Mestiza" pitchFamily="50" charset="0"/>
                          <a:ea typeface="+mn-ea"/>
                          <a:cs typeface="+mn-cs"/>
                        </a:rPr>
                        <a:t>Atención por trabajo social.</a:t>
                      </a:r>
                    </a:p>
                    <a:p>
                      <a:pPr marL="360000" lvl="0" indent="-171450" algn="just">
                        <a:lnSpc>
                          <a:spcPct val="150000"/>
                        </a:lnSpc>
                        <a:buFont typeface="Arial" panose="020B0604020202020204" pitchFamily="34" charset="0"/>
                        <a:buChar char="•"/>
                      </a:pPr>
                      <a:r>
                        <a:rPr lang="es-MX" sz="1100" b="0" kern="1200" dirty="0">
                          <a:solidFill>
                            <a:schemeClr val="tx1"/>
                          </a:solidFill>
                          <a:effectLst/>
                          <a:latin typeface="Mestiza" pitchFamily="50" charset="0"/>
                          <a:ea typeface="+mn-ea"/>
                          <a:cs typeface="+mn-cs"/>
                        </a:rPr>
                        <a:t>Servicio de enfermería.</a:t>
                      </a:r>
                    </a:p>
                    <a:p>
                      <a:pPr marL="188550" lvl="0" indent="0" algn="just">
                        <a:lnSpc>
                          <a:spcPct val="150000"/>
                        </a:lnSpc>
                        <a:buFont typeface="Arial" panose="020B0604020202020204" pitchFamily="34" charset="0"/>
                        <a:buNone/>
                      </a:pPr>
                      <a:endParaRPr lang="es-MX" sz="500" b="0" kern="1200" dirty="0">
                        <a:solidFill>
                          <a:schemeClr val="tx1"/>
                        </a:solidFill>
                        <a:effectLst/>
                        <a:latin typeface="Mestiza" pitchFamily="50" charset="0"/>
                        <a:ea typeface="+mn-ea"/>
                        <a:cs typeface="+mn-cs"/>
                      </a:endParaRPr>
                    </a:p>
                    <a:p>
                      <a:pPr algn="just">
                        <a:lnSpc>
                          <a:spcPct val="150000"/>
                        </a:lnSpc>
                      </a:pPr>
                      <a:r>
                        <a:rPr lang="es-MX" sz="1100" b="0" kern="1200" dirty="0">
                          <a:solidFill>
                            <a:schemeClr val="tx1"/>
                          </a:solidFill>
                          <a:effectLst/>
                          <a:latin typeface="Mestiza" pitchFamily="50" charset="0"/>
                          <a:ea typeface="+mn-ea"/>
                          <a:cs typeface="+mn-cs"/>
                        </a:rPr>
                        <a:t>Por lo anterior, realizando acciones con un enfoque de prevención, utilizando diversas estrategias para evitar la transmisión de VIH-Sida e ITS y de promoción de la salud.</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bl>
          </a:graphicData>
        </a:graphic>
      </p:graphicFrame>
      <p:sp>
        <p:nvSpPr>
          <p:cNvPr id="12" name="11 Marcador de número de diapositiva"/>
          <p:cNvSpPr>
            <a:spLocks noGrp="1"/>
          </p:cNvSpPr>
          <p:nvPr>
            <p:ph type="sldNum" sz="quarter" idx="4"/>
          </p:nvPr>
        </p:nvSpPr>
        <p:spPr>
          <a:ln>
            <a:noFill/>
          </a:ln>
        </p:spPr>
        <p:txBody>
          <a:bodyPr/>
          <a:lstStyle/>
          <a:p>
            <a:fld id="{34762513-7D76-44F4-A4EB-02F5BA9AE113}" type="slidenum">
              <a:rPr lang="es-MX" smtClean="0"/>
              <a:t>1</a:t>
            </a:fld>
            <a:endParaRPr lang="es-MX" dirty="0"/>
          </a:p>
        </p:txBody>
      </p:sp>
      <p:sp>
        <p:nvSpPr>
          <p:cNvPr id="8" name="2 Pentágono">
            <a:extLst>
              <a:ext uri="{FF2B5EF4-FFF2-40B4-BE49-F238E27FC236}">
                <a16:creationId xmlns:a16="http://schemas.microsoft.com/office/drawing/2014/main" id="{5F4D898A-1D49-4862-B393-D8F7D65B3861}"/>
              </a:ext>
            </a:extLst>
          </p:cNvPr>
          <p:cNvSpPr/>
          <p:nvPr/>
        </p:nvSpPr>
        <p:spPr>
          <a:xfrm rot="5400000">
            <a:off x="-2129326" y="3879176"/>
            <a:ext cx="4896336" cy="396000"/>
          </a:xfrm>
          <a:prstGeom prst="homePlate">
            <a:avLst/>
          </a:prstGeom>
          <a:blipFill dpi="0" rotWithShape="1">
            <a:blip r:embed="rId3"/>
            <a:srcRect/>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9" name="3 CuadroTexto">
            <a:extLst>
              <a:ext uri="{FF2B5EF4-FFF2-40B4-BE49-F238E27FC236}">
                <a16:creationId xmlns:a16="http://schemas.microsoft.com/office/drawing/2014/main" id="{BD95FFDF-CE65-4CC7-86A1-12A0E971A56C}"/>
              </a:ext>
            </a:extLst>
          </p:cNvPr>
          <p:cNvSpPr txBox="1"/>
          <p:nvPr/>
        </p:nvSpPr>
        <p:spPr>
          <a:xfrm rot="16200000">
            <a:off x="-860874" y="3756766"/>
            <a:ext cx="2379837" cy="276999"/>
          </a:xfrm>
          <a:prstGeom prst="rect">
            <a:avLst/>
          </a:prstGeom>
          <a:noFill/>
        </p:spPr>
        <p:txBody>
          <a:bodyPr wrap="square" rtlCol="0">
            <a:spAutoFit/>
          </a:bodyPr>
          <a:lstStyle/>
          <a:p>
            <a:pPr algn="ctr"/>
            <a:r>
              <a:rPr lang="es-MX" sz="1200" b="1" dirty="0">
                <a:solidFill>
                  <a:schemeClr val="bg1"/>
                </a:solidFill>
                <a:effectLst>
                  <a:outerShdw blurRad="38100" dist="38100" dir="2700000" algn="tl">
                    <a:srgbClr val="000000">
                      <a:alpha val="43137"/>
                    </a:srgbClr>
                  </a:outerShdw>
                </a:effectLst>
                <a:latin typeface="Mestiza" pitchFamily="50" charset="0"/>
              </a:rPr>
              <a:t>Descripción del Programa</a:t>
            </a:r>
          </a:p>
        </p:txBody>
      </p:sp>
      <p:sp>
        <p:nvSpPr>
          <p:cNvPr id="13" name="4 Elipse">
            <a:extLst>
              <a:ext uri="{FF2B5EF4-FFF2-40B4-BE49-F238E27FC236}">
                <a16:creationId xmlns:a16="http://schemas.microsoft.com/office/drawing/2014/main" id="{A3EF9052-8316-4E5F-AF1F-DCF8A684A182}"/>
              </a:ext>
            </a:extLst>
          </p:cNvPr>
          <p:cNvSpPr/>
          <p:nvPr/>
        </p:nvSpPr>
        <p:spPr>
          <a:xfrm>
            <a:off x="35496" y="1268760"/>
            <a:ext cx="576000" cy="576000"/>
          </a:xfrm>
          <a:prstGeom prst="ellipse">
            <a:avLst/>
          </a:prstGeom>
          <a:blipFill dpi="0" rotWithShape="1">
            <a:blip r:embed="rId3"/>
            <a:srcRect/>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1</a:t>
            </a:r>
          </a:p>
        </p:txBody>
      </p:sp>
      <p:sp>
        <p:nvSpPr>
          <p:cNvPr id="11" name="28 Marcador de título">
            <a:extLst>
              <a:ext uri="{FF2B5EF4-FFF2-40B4-BE49-F238E27FC236}">
                <a16:creationId xmlns:a16="http://schemas.microsoft.com/office/drawing/2014/main" id="{7327D41F-E65B-4A71-97FE-1B66B0DEBF93}"/>
              </a:ext>
            </a:extLst>
          </p:cNvPr>
          <p:cNvSpPr txBox="1">
            <a:spLocks/>
          </p:cNvSpPr>
          <p:nvPr/>
        </p:nvSpPr>
        <p:spPr>
          <a:xfrm>
            <a:off x="4893627" y="695368"/>
            <a:ext cx="230425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Programa VIH e ITS</a:t>
            </a:r>
          </a:p>
        </p:txBody>
      </p:sp>
    </p:spTree>
    <p:extLst>
      <p:ext uri="{BB962C8B-B14F-4D97-AF65-F5344CB8AC3E}">
        <p14:creationId xmlns:p14="http://schemas.microsoft.com/office/powerpoint/2010/main" val="961181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heurón"/>
          <p:cNvSpPr/>
          <p:nvPr/>
        </p:nvSpPr>
        <p:spPr>
          <a:xfrm>
            <a:off x="703002" y="1340768"/>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lumMod val="85000"/>
                    <a:lumOff val="15000"/>
                  </a:schemeClr>
                </a:solidFill>
                <a:effectLst>
                  <a:outerShdw blurRad="38100" dist="38100" dir="2700000" algn="tl">
                    <a:srgbClr val="000000">
                      <a:alpha val="43137"/>
                    </a:srgbClr>
                  </a:outerShdw>
                </a:effectLst>
                <a:latin typeface="Mestiza" pitchFamily="50" charset="0"/>
              </a:rPr>
              <a:t>¿Cuáles son los resultados del Programa y cómo los mide?</a:t>
            </a:r>
          </a:p>
        </p:txBody>
      </p:sp>
      <p:sp>
        <p:nvSpPr>
          <p:cNvPr id="8" name="7 Marcador de número de diapositiva"/>
          <p:cNvSpPr>
            <a:spLocks noGrp="1"/>
          </p:cNvSpPr>
          <p:nvPr>
            <p:ph type="sldNum" sz="quarter" idx="4"/>
          </p:nvPr>
        </p:nvSpPr>
        <p:spPr/>
        <p:txBody>
          <a:bodyPr/>
          <a:lstStyle/>
          <a:p>
            <a:fld id="{34762513-7D76-44F4-A4EB-02F5BA9AE113}" type="slidenum">
              <a:rPr lang="es-MX" smtClean="0"/>
              <a:t>2</a:t>
            </a:fld>
            <a:endParaRPr lang="es-MX" dirty="0"/>
          </a:p>
        </p:txBody>
      </p:sp>
      <p:sp>
        <p:nvSpPr>
          <p:cNvPr id="10" name="9 Cheurón"/>
          <p:cNvSpPr/>
          <p:nvPr/>
        </p:nvSpPr>
        <p:spPr>
          <a:xfrm rot="5400000">
            <a:off x="-2242635" y="3765868"/>
            <a:ext cx="5122952" cy="396000"/>
          </a:xfrm>
          <a:prstGeom prst="chevron">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1" name="10 CuadroTexto"/>
          <p:cNvSpPr txBox="1"/>
          <p:nvPr/>
        </p:nvSpPr>
        <p:spPr>
          <a:xfrm rot="16200000">
            <a:off x="-221218" y="3614536"/>
            <a:ext cx="1080120" cy="276999"/>
          </a:xfrm>
          <a:prstGeom prst="rect">
            <a:avLst/>
          </a:prstGeom>
          <a:noFill/>
        </p:spPr>
        <p:txBody>
          <a:bodyPr wrap="squar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Resultados</a:t>
            </a:r>
            <a:endParaRPr lang="es-MX" sz="1200" dirty="0">
              <a:solidFill>
                <a:schemeClr val="bg1"/>
              </a:solidFill>
              <a:latin typeface="Mestiza" pitchFamily="50" charset="0"/>
            </a:endParaRPr>
          </a:p>
        </p:txBody>
      </p:sp>
      <p:sp>
        <p:nvSpPr>
          <p:cNvPr id="13" name="12 Elipse"/>
          <p:cNvSpPr/>
          <p:nvPr/>
        </p:nvSpPr>
        <p:spPr>
          <a:xfrm>
            <a:off x="35496" y="1268824"/>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2</a:t>
            </a:r>
          </a:p>
        </p:txBody>
      </p:sp>
      <p:graphicFrame>
        <p:nvGraphicFramePr>
          <p:cNvPr id="9" name="13 Tabla">
            <a:extLst>
              <a:ext uri="{FF2B5EF4-FFF2-40B4-BE49-F238E27FC236}">
                <a16:creationId xmlns:a16="http://schemas.microsoft.com/office/drawing/2014/main" id="{311100EE-FE3A-4C65-B933-C98C893A0442}"/>
              </a:ext>
            </a:extLst>
          </p:cNvPr>
          <p:cNvGraphicFramePr>
            <a:graphicFrameLocks noGrp="1"/>
          </p:cNvGraphicFramePr>
          <p:nvPr>
            <p:extLst>
              <p:ext uri="{D42A27DB-BD31-4B8C-83A1-F6EECF244321}">
                <p14:modId xmlns:p14="http://schemas.microsoft.com/office/powerpoint/2010/main" val="3408541751"/>
              </p:ext>
            </p:extLst>
          </p:nvPr>
        </p:nvGraphicFramePr>
        <p:xfrm>
          <a:off x="746202" y="1868064"/>
          <a:ext cx="4113830" cy="4585272"/>
        </p:xfrm>
        <a:graphic>
          <a:graphicData uri="http://schemas.openxmlformats.org/drawingml/2006/table">
            <a:tbl>
              <a:tblPr firstRow="1" bandRow="1">
                <a:effectLst/>
                <a:tableStyleId>{5C22544A-7EE6-4342-B048-85BDC9FD1C3A}</a:tableStyleId>
              </a:tblPr>
              <a:tblGrid>
                <a:gridCol w="4113830">
                  <a:extLst>
                    <a:ext uri="{9D8B030D-6E8A-4147-A177-3AD203B41FA5}">
                      <a16:colId xmlns:a16="http://schemas.microsoft.com/office/drawing/2014/main" val="20000"/>
                    </a:ext>
                  </a:extLst>
                </a:gridCol>
              </a:tblGrid>
              <a:tr h="1440159">
                <a:tc>
                  <a:txBody>
                    <a:bodyPr/>
                    <a:lstStyle/>
                    <a:p>
                      <a:pPr marL="0" marR="0" lvl="0" indent="0" algn="just" defTabSz="914400" rtl="0" eaLnBrk="1" fontAlgn="auto" latinLnBrk="0" hangingPunct="1">
                        <a:lnSpc>
                          <a:spcPct val="150000"/>
                        </a:lnSpc>
                        <a:spcBef>
                          <a:spcPts val="0"/>
                        </a:spcBef>
                        <a:spcAft>
                          <a:spcPts val="800"/>
                        </a:spcAft>
                        <a:buClrTx/>
                        <a:buSzTx/>
                        <a:buFontTx/>
                        <a:buNone/>
                        <a:tabLst/>
                        <a:defRPr/>
                      </a:pPr>
                      <a:r>
                        <a:rPr lang="es-MX" sz="1050" b="0" dirty="0">
                          <a:solidFill>
                            <a:schemeClr val="tx1"/>
                          </a:solidFill>
                          <a:effectLst/>
                          <a:latin typeface="Mestiza" pitchFamily="50" charset="0"/>
                          <a:ea typeface="Calibri"/>
                          <a:cs typeface="Times New Roman"/>
                        </a:rPr>
                        <a:t>En el ejercicio fiscal 2021, el programa obtuvo resultados favorables en cuanto las metas establecidas, en referencia a los </a:t>
                      </a:r>
                      <a:r>
                        <a:rPr lang="es-MX" sz="1050" b="0" dirty="0">
                          <a:solidFill>
                            <a:schemeClr val="tx1"/>
                          </a:solidFill>
                          <a:effectLst/>
                          <a:latin typeface="Mestiza" pitchFamily="50" charset="0"/>
                          <a:cs typeface="Times New Roman"/>
                        </a:rPr>
                        <a:t>pacientes, </a:t>
                      </a:r>
                      <a:r>
                        <a:rPr lang="es-MX" sz="1050" b="1" dirty="0">
                          <a:solidFill>
                            <a:schemeClr val="tx1"/>
                          </a:solidFill>
                          <a:effectLst/>
                          <a:latin typeface="Mestiza" pitchFamily="50" charset="0"/>
                          <a:cs typeface="Times New Roman"/>
                        </a:rPr>
                        <a:t>1,526 </a:t>
                      </a:r>
                      <a:r>
                        <a:rPr lang="es-MX" sz="1050" b="0" dirty="0">
                          <a:solidFill>
                            <a:schemeClr val="tx1"/>
                          </a:solidFill>
                          <a:effectLst/>
                          <a:latin typeface="Mestiza" pitchFamily="50" charset="0"/>
                          <a:cs typeface="Times New Roman"/>
                        </a:rPr>
                        <a:t>pacientes cuentan con seguimiento y tratamiento antirretroviral, </a:t>
                      </a:r>
                      <a:r>
                        <a:rPr lang="es-MX" sz="1050" b="1" dirty="0">
                          <a:solidFill>
                            <a:schemeClr val="tx1"/>
                          </a:solidFill>
                          <a:effectLst/>
                          <a:latin typeface="Mestiza" pitchFamily="50" charset="0"/>
                          <a:cs typeface="Times New Roman"/>
                        </a:rPr>
                        <a:t>86</a:t>
                      </a:r>
                      <a:r>
                        <a:rPr lang="es-MX" sz="1050" b="0" dirty="0">
                          <a:solidFill>
                            <a:schemeClr val="tx1"/>
                          </a:solidFill>
                          <a:effectLst/>
                          <a:latin typeface="Mestiza" pitchFamily="50" charset="0"/>
                          <a:cs typeface="Times New Roman"/>
                        </a:rPr>
                        <a:t> pacientes tuvieron inicio tardío del VIH, </a:t>
                      </a:r>
                      <a:r>
                        <a:rPr lang="es-MX" sz="1050" b="1" dirty="0">
                          <a:solidFill>
                            <a:schemeClr val="tx1"/>
                          </a:solidFill>
                          <a:effectLst/>
                          <a:latin typeface="Mestiza" pitchFamily="50" charset="0"/>
                          <a:cs typeface="Times New Roman"/>
                        </a:rPr>
                        <a:t>1,180</a:t>
                      </a:r>
                      <a:r>
                        <a:rPr lang="es-MX" sz="1050" b="0" dirty="0">
                          <a:solidFill>
                            <a:schemeClr val="tx1"/>
                          </a:solidFill>
                          <a:effectLst/>
                          <a:latin typeface="Mestiza" pitchFamily="50" charset="0"/>
                          <a:cs typeface="Times New Roman"/>
                        </a:rPr>
                        <a:t> pacientes con VIH se encuentran con carga viral suprimida y </a:t>
                      </a:r>
                      <a:r>
                        <a:rPr lang="es-MX" sz="1050" b="1" dirty="0">
                          <a:solidFill>
                            <a:schemeClr val="tx1"/>
                          </a:solidFill>
                          <a:effectLst/>
                          <a:latin typeface="Mestiza" pitchFamily="50" charset="0"/>
                          <a:cs typeface="Times New Roman"/>
                        </a:rPr>
                        <a:t>35</a:t>
                      </a:r>
                      <a:r>
                        <a:rPr lang="es-MX" sz="1050" b="0" dirty="0">
                          <a:solidFill>
                            <a:schemeClr val="tx1"/>
                          </a:solidFill>
                          <a:effectLst/>
                          <a:latin typeface="Mestiza" pitchFamily="50" charset="0"/>
                          <a:cs typeface="Times New Roman"/>
                        </a:rPr>
                        <a:t> pacientes se encuentran en tratamiento antirretroviral que se refirieron a tratamiento de TB activa. Además, los casos de VIH por transmisión vertical disminuyeron, de igual manera con los casos de sífilis congénita.</a:t>
                      </a:r>
                    </a:p>
                    <a:p>
                      <a:pPr marL="0" marR="0" lvl="0" indent="0" algn="just" defTabSz="914400" rtl="0" eaLnBrk="1" fontAlgn="auto" latinLnBrk="0" hangingPunct="1">
                        <a:lnSpc>
                          <a:spcPct val="150000"/>
                        </a:lnSpc>
                        <a:spcBef>
                          <a:spcPts val="0"/>
                        </a:spcBef>
                        <a:spcAft>
                          <a:spcPts val="800"/>
                        </a:spcAft>
                        <a:buClrTx/>
                        <a:buSzTx/>
                        <a:buFontTx/>
                        <a:buNone/>
                        <a:tabLst/>
                        <a:defRPr/>
                      </a:pPr>
                      <a:r>
                        <a:rPr lang="es-MX" sz="1050" b="0" dirty="0">
                          <a:solidFill>
                            <a:schemeClr val="tx1"/>
                          </a:solidFill>
                          <a:effectLst/>
                          <a:latin typeface="Mestiza" pitchFamily="50" charset="0"/>
                          <a:cs typeface="Times New Roman"/>
                        </a:rPr>
                        <a:t>En cuanto a la entrega de condones, se entregaron </a:t>
                      </a:r>
                      <a:r>
                        <a:rPr lang="es-MX" sz="1050" b="1" dirty="0">
                          <a:solidFill>
                            <a:schemeClr val="tx1"/>
                          </a:solidFill>
                          <a:effectLst/>
                          <a:latin typeface="Mestiza" pitchFamily="50" charset="0"/>
                          <a:cs typeface="Times New Roman"/>
                        </a:rPr>
                        <a:t>283,667</a:t>
                      </a:r>
                      <a:r>
                        <a:rPr lang="es-MX" sz="1050" b="0" dirty="0">
                          <a:solidFill>
                            <a:schemeClr val="tx1"/>
                          </a:solidFill>
                          <a:effectLst/>
                          <a:latin typeface="Mestiza" pitchFamily="50" charset="0"/>
                          <a:cs typeface="Times New Roman"/>
                        </a:rPr>
                        <a:t> condones a personas con VIH e ITS.</a:t>
                      </a:r>
                    </a:p>
                    <a:p>
                      <a:pPr marL="0" marR="0" lvl="0" indent="0" algn="just" defTabSz="914400" rtl="0" eaLnBrk="1" fontAlgn="auto" latinLnBrk="0" hangingPunct="1">
                        <a:lnSpc>
                          <a:spcPct val="150000"/>
                        </a:lnSpc>
                        <a:spcBef>
                          <a:spcPts val="0"/>
                        </a:spcBef>
                        <a:spcAft>
                          <a:spcPts val="800"/>
                        </a:spcAft>
                        <a:buClrTx/>
                        <a:buSzTx/>
                        <a:buFontTx/>
                        <a:buNone/>
                        <a:tabLst/>
                        <a:defRPr/>
                      </a:pPr>
                      <a:r>
                        <a:rPr lang="es-MX" sz="1050" b="0" dirty="0">
                          <a:solidFill>
                            <a:schemeClr val="tx1"/>
                          </a:solidFill>
                          <a:effectLst/>
                          <a:latin typeface="Mestiza" pitchFamily="50" charset="0"/>
                          <a:cs typeface="Times New Roman"/>
                        </a:rPr>
                        <a:t>Por lo que se refiere a las personas atendidas fueron </a:t>
                      </a:r>
                      <a:r>
                        <a:rPr lang="es-MX" sz="1050" b="1" dirty="0">
                          <a:solidFill>
                            <a:schemeClr val="tx1"/>
                          </a:solidFill>
                          <a:effectLst/>
                          <a:latin typeface="Mestiza" pitchFamily="50" charset="0"/>
                          <a:cs typeface="Times New Roman"/>
                        </a:rPr>
                        <a:t>1,060,300</a:t>
                      </a:r>
                      <a:r>
                        <a:rPr lang="es-MX" sz="1050" b="0" dirty="0">
                          <a:solidFill>
                            <a:schemeClr val="tx1"/>
                          </a:solidFill>
                          <a:effectLst/>
                          <a:latin typeface="Mestiza" pitchFamily="50" charset="0"/>
                          <a:cs typeface="Times New Roman"/>
                        </a:rPr>
                        <a:t> personas, de las cuales, </a:t>
                      </a:r>
                      <a:r>
                        <a:rPr lang="es-MX" sz="1050" b="1" dirty="0">
                          <a:solidFill>
                            <a:schemeClr val="tx1"/>
                          </a:solidFill>
                          <a:effectLst/>
                          <a:latin typeface="Mestiza" pitchFamily="50" charset="0"/>
                          <a:cs typeface="Times New Roman"/>
                        </a:rPr>
                        <a:t>108,154</a:t>
                      </a:r>
                      <a:r>
                        <a:rPr lang="es-MX" sz="1050" b="0" dirty="0">
                          <a:solidFill>
                            <a:schemeClr val="tx1"/>
                          </a:solidFill>
                          <a:effectLst/>
                          <a:latin typeface="Mestiza" pitchFamily="50" charset="0"/>
                          <a:cs typeface="Times New Roman"/>
                        </a:rPr>
                        <a:t> son infantes de 0 - 5 años y 11 meses, </a:t>
                      </a:r>
                      <a:r>
                        <a:rPr lang="es-MX" sz="1050" b="1" dirty="0">
                          <a:solidFill>
                            <a:schemeClr val="tx1"/>
                          </a:solidFill>
                          <a:effectLst/>
                          <a:latin typeface="Mestiza" pitchFamily="50" charset="0"/>
                          <a:cs typeface="Times New Roman"/>
                        </a:rPr>
                        <a:t>233,232</a:t>
                      </a:r>
                      <a:r>
                        <a:rPr lang="es-MX" sz="1050" b="0" dirty="0">
                          <a:solidFill>
                            <a:schemeClr val="tx1"/>
                          </a:solidFill>
                          <a:effectLst/>
                          <a:latin typeface="Mestiza" pitchFamily="50" charset="0"/>
                          <a:cs typeface="Times New Roman"/>
                        </a:rPr>
                        <a:t> son niñas y niños de 6 - 12 años y 11 meses, </a:t>
                      </a:r>
                      <a:r>
                        <a:rPr lang="es-MX" sz="1050" b="1" dirty="0">
                          <a:solidFill>
                            <a:schemeClr val="tx1"/>
                          </a:solidFill>
                          <a:effectLst/>
                          <a:latin typeface="Mestiza" pitchFamily="50" charset="0"/>
                          <a:cs typeface="Times New Roman"/>
                        </a:rPr>
                        <a:t>113,431</a:t>
                      </a:r>
                      <a:r>
                        <a:rPr lang="es-MX" sz="1050" b="0" dirty="0">
                          <a:solidFill>
                            <a:schemeClr val="tx1"/>
                          </a:solidFill>
                          <a:effectLst/>
                          <a:latin typeface="Mestiza" pitchFamily="50" charset="0"/>
                          <a:cs typeface="Times New Roman"/>
                        </a:rPr>
                        <a:t> son adolescentes de 13 - 17 años y 11 meses, </a:t>
                      </a:r>
                      <a:r>
                        <a:rPr lang="es-MX" sz="1050" b="1" dirty="0">
                          <a:solidFill>
                            <a:schemeClr val="tx1"/>
                          </a:solidFill>
                          <a:effectLst/>
                          <a:latin typeface="Mestiza" pitchFamily="50" charset="0"/>
                          <a:cs typeface="Times New Roman"/>
                        </a:rPr>
                        <a:t>100,469</a:t>
                      </a:r>
                      <a:r>
                        <a:rPr lang="es-MX" sz="1050" b="0" dirty="0">
                          <a:solidFill>
                            <a:schemeClr val="tx1"/>
                          </a:solidFill>
                          <a:effectLst/>
                          <a:latin typeface="Mestiza" pitchFamily="50" charset="0"/>
                          <a:cs typeface="Times New Roman"/>
                        </a:rPr>
                        <a:t> son jóvenes d 18 - 29 años y 11 meses, </a:t>
                      </a:r>
                      <a:r>
                        <a:rPr lang="es-MX" sz="1050" b="1" dirty="0">
                          <a:solidFill>
                            <a:schemeClr val="tx1"/>
                          </a:solidFill>
                          <a:effectLst/>
                          <a:latin typeface="Mestiza" pitchFamily="50" charset="0"/>
                          <a:cs typeface="Times New Roman"/>
                        </a:rPr>
                        <a:t>451,589</a:t>
                      </a:r>
                      <a:r>
                        <a:rPr lang="es-MX" sz="1050" b="0" dirty="0">
                          <a:solidFill>
                            <a:schemeClr val="tx1"/>
                          </a:solidFill>
                          <a:effectLst/>
                          <a:latin typeface="Mestiza" pitchFamily="50" charset="0"/>
                          <a:cs typeface="Times New Roman"/>
                        </a:rPr>
                        <a:t> son adultos de 30 - 64 años y 11 meses, </a:t>
                      </a:r>
                      <a:r>
                        <a:rPr lang="es-MX" sz="1050" b="1" dirty="0">
                          <a:solidFill>
                            <a:schemeClr val="tx1"/>
                          </a:solidFill>
                          <a:effectLst/>
                          <a:latin typeface="Mestiza" pitchFamily="50" charset="0"/>
                          <a:cs typeface="Times New Roman"/>
                        </a:rPr>
                        <a:t>52,898</a:t>
                      </a:r>
                      <a:r>
                        <a:rPr lang="es-MX" sz="1050" b="0" dirty="0">
                          <a:solidFill>
                            <a:schemeClr val="tx1"/>
                          </a:solidFill>
                          <a:effectLst/>
                          <a:latin typeface="Mestiza" pitchFamily="50" charset="0"/>
                          <a:cs typeface="Times New Roman"/>
                        </a:rPr>
                        <a:t> son adultos mayores de 65 años y </a:t>
                      </a:r>
                      <a:r>
                        <a:rPr lang="es-MX" sz="1050" b="1" dirty="0">
                          <a:solidFill>
                            <a:schemeClr val="tx1"/>
                          </a:solidFill>
                          <a:effectLst/>
                          <a:latin typeface="Mestiza" pitchFamily="50" charset="0"/>
                          <a:cs typeface="Times New Roman"/>
                        </a:rPr>
                        <a:t>527</a:t>
                      </a:r>
                      <a:r>
                        <a:rPr lang="es-MX" sz="1050" b="0" dirty="0">
                          <a:solidFill>
                            <a:schemeClr val="tx1"/>
                          </a:solidFill>
                          <a:effectLst/>
                          <a:latin typeface="Mestiza" pitchFamily="50" charset="0"/>
                          <a:cs typeface="Times New Roman"/>
                        </a:rPr>
                        <a:t> personas con discapacidad.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97000"/>
                      </a:schemeClr>
                    </a:solidFill>
                  </a:tcPr>
                </a:tc>
                <a:extLst>
                  <a:ext uri="{0D108BD9-81ED-4DB2-BD59-A6C34878D82A}">
                    <a16:rowId xmlns:a16="http://schemas.microsoft.com/office/drawing/2014/main" val="10000"/>
                  </a:ext>
                </a:extLst>
              </a:tr>
            </a:tbl>
          </a:graphicData>
        </a:graphic>
      </p:graphicFrame>
      <p:sp>
        <p:nvSpPr>
          <p:cNvPr id="14" name="28 Marcador de título">
            <a:extLst>
              <a:ext uri="{FF2B5EF4-FFF2-40B4-BE49-F238E27FC236}">
                <a16:creationId xmlns:a16="http://schemas.microsoft.com/office/drawing/2014/main" id="{69C1ECE4-5D8A-43B4-8FB5-11AF99F50388}"/>
              </a:ext>
            </a:extLst>
          </p:cNvPr>
          <p:cNvSpPr txBox="1">
            <a:spLocks/>
          </p:cNvSpPr>
          <p:nvPr/>
        </p:nvSpPr>
        <p:spPr>
          <a:xfrm>
            <a:off x="4893627" y="695368"/>
            <a:ext cx="230425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Programa VIH e ITS</a:t>
            </a:r>
          </a:p>
        </p:txBody>
      </p:sp>
      <p:pic>
        <p:nvPicPr>
          <p:cNvPr id="4" name="Imagen 3">
            <a:extLst>
              <a:ext uri="{FF2B5EF4-FFF2-40B4-BE49-F238E27FC236}">
                <a16:creationId xmlns:a16="http://schemas.microsoft.com/office/drawing/2014/main" id="{8A2208B1-4E8F-4556-AF01-AFDED618C6F7}"/>
              </a:ext>
            </a:extLst>
          </p:cNvPr>
          <p:cNvPicPr>
            <a:picLocks noChangeAspect="1"/>
          </p:cNvPicPr>
          <p:nvPr/>
        </p:nvPicPr>
        <p:blipFill rotWithShape="1">
          <a:blip r:embed="rId3"/>
          <a:srcRect l="10648" t="12282" r="12712" b="7790"/>
          <a:stretch/>
        </p:blipFill>
        <p:spPr>
          <a:xfrm>
            <a:off x="5148064" y="1844824"/>
            <a:ext cx="3364120" cy="2733632"/>
          </a:xfrm>
          <a:prstGeom prst="rect">
            <a:avLst/>
          </a:prstGeom>
        </p:spPr>
      </p:pic>
      <p:pic>
        <p:nvPicPr>
          <p:cNvPr id="5" name="Imagen 4">
            <a:extLst>
              <a:ext uri="{FF2B5EF4-FFF2-40B4-BE49-F238E27FC236}">
                <a16:creationId xmlns:a16="http://schemas.microsoft.com/office/drawing/2014/main" id="{F2FBCF2D-6420-4384-BE4A-69E51E9136D7}"/>
              </a:ext>
            </a:extLst>
          </p:cNvPr>
          <p:cNvPicPr>
            <a:picLocks noChangeAspect="1"/>
          </p:cNvPicPr>
          <p:nvPr/>
        </p:nvPicPr>
        <p:blipFill>
          <a:blip r:embed="rId4"/>
          <a:stretch>
            <a:fillRect/>
          </a:stretch>
        </p:blipFill>
        <p:spPr>
          <a:xfrm>
            <a:off x="4971486" y="4653136"/>
            <a:ext cx="3758930" cy="1959442"/>
          </a:xfrm>
          <a:prstGeom prst="rect">
            <a:avLst/>
          </a:prstGeom>
        </p:spPr>
      </p:pic>
    </p:spTree>
    <p:extLst>
      <p:ext uri="{BB962C8B-B14F-4D97-AF65-F5344CB8AC3E}">
        <p14:creationId xmlns:p14="http://schemas.microsoft.com/office/powerpoint/2010/main" val="109928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heurón"/>
          <p:cNvSpPr/>
          <p:nvPr/>
        </p:nvSpPr>
        <p:spPr>
          <a:xfrm>
            <a:off x="703002" y="1412816"/>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lumMod val="85000"/>
                    <a:lumOff val="15000"/>
                  </a:schemeClr>
                </a:solidFill>
                <a:effectLst>
                  <a:outerShdw blurRad="38100" dist="38100" dir="2700000" algn="tl">
                    <a:srgbClr val="000000">
                      <a:alpha val="43137"/>
                    </a:srgbClr>
                  </a:outerShdw>
                </a:effectLst>
                <a:latin typeface="Mestiza" pitchFamily="50" charset="0"/>
              </a:rPr>
              <a:t>Definición de Población Objetivo</a:t>
            </a:r>
          </a:p>
        </p:txBody>
      </p:sp>
      <p:sp>
        <p:nvSpPr>
          <p:cNvPr id="8" name="7 Marcador de número de diapositiva"/>
          <p:cNvSpPr>
            <a:spLocks noGrp="1"/>
          </p:cNvSpPr>
          <p:nvPr>
            <p:ph type="sldNum" sz="quarter" idx="4"/>
          </p:nvPr>
        </p:nvSpPr>
        <p:spPr/>
        <p:txBody>
          <a:bodyPr/>
          <a:lstStyle/>
          <a:p>
            <a:fld id="{34762513-7D76-44F4-A4EB-02F5BA9AE113}" type="slidenum">
              <a:rPr lang="es-MX" smtClean="0"/>
              <a:t>3</a:t>
            </a:fld>
            <a:endParaRPr lang="es-MX" dirty="0"/>
          </a:p>
        </p:txBody>
      </p:sp>
      <p:sp>
        <p:nvSpPr>
          <p:cNvPr id="14" name="13 Pentágono"/>
          <p:cNvSpPr/>
          <p:nvPr/>
        </p:nvSpPr>
        <p:spPr>
          <a:xfrm rot="5400000">
            <a:off x="-2160620" y="3915236"/>
            <a:ext cx="4968232"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5" name="14 Elipse"/>
          <p:cNvSpPr/>
          <p:nvPr/>
        </p:nvSpPr>
        <p:spPr>
          <a:xfrm>
            <a:off x="35496" y="1268760"/>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3</a:t>
            </a:r>
          </a:p>
        </p:txBody>
      </p:sp>
      <p:sp>
        <p:nvSpPr>
          <p:cNvPr id="16" name="15 CuadroTexto"/>
          <p:cNvSpPr txBox="1"/>
          <p:nvPr/>
        </p:nvSpPr>
        <p:spPr>
          <a:xfrm rot="16200000">
            <a:off x="-138331" y="3698336"/>
            <a:ext cx="923651" cy="276999"/>
          </a:xfrm>
          <a:prstGeom prst="rect">
            <a:avLst/>
          </a:prstGeom>
          <a:noFill/>
        </p:spPr>
        <p:txBody>
          <a:bodyPr wrap="non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Cobertura</a:t>
            </a:r>
          </a:p>
        </p:txBody>
      </p:sp>
      <p:graphicFrame>
        <p:nvGraphicFramePr>
          <p:cNvPr id="12" name="Tabla 4">
            <a:extLst>
              <a:ext uri="{FF2B5EF4-FFF2-40B4-BE49-F238E27FC236}">
                <a16:creationId xmlns:a16="http://schemas.microsoft.com/office/drawing/2014/main" id="{6FD9C7D5-1A92-4D42-90DE-CE6812024F08}"/>
              </a:ext>
            </a:extLst>
          </p:cNvPr>
          <p:cNvGraphicFramePr>
            <a:graphicFrameLocks noGrp="1"/>
          </p:cNvGraphicFramePr>
          <p:nvPr>
            <p:extLst>
              <p:ext uri="{D42A27DB-BD31-4B8C-83A1-F6EECF244321}">
                <p14:modId xmlns:p14="http://schemas.microsoft.com/office/powerpoint/2010/main" val="3760119679"/>
              </p:ext>
            </p:extLst>
          </p:nvPr>
        </p:nvGraphicFramePr>
        <p:xfrm>
          <a:off x="791688" y="2643972"/>
          <a:ext cx="8100792" cy="3593340"/>
        </p:xfrm>
        <a:graphic>
          <a:graphicData uri="http://schemas.openxmlformats.org/drawingml/2006/table">
            <a:tbl>
              <a:tblPr firstRow="1" bandRow="1">
                <a:tableStyleId>{5940675A-B579-460E-94D1-54222C63F5DA}</a:tableStyleId>
              </a:tblPr>
              <a:tblGrid>
                <a:gridCol w="1764704">
                  <a:extLst>
                    <a:ext uri="{9D8B030D-6E8A-4147-A177-3AD203B41FA5}">
                      <a16:colId xmlns:a16="http://schemas.microsoft.com/office/drawing/2014/main" val="910218890"/>
                    </a:ext>
                  </a:extLst>
                </a:gridCol>
                <a:gridCol w="792088">
                  <a:extLst>
                    <a:ext uri="{9D8B030D-6E8A-4147-A177-3AD203B41FA5}">
                      <a16:colId xmlns:a16="http://schemas.microsoft.com/office/drawing/2014/main" val="672500348"/>
                    </a:ext>
                  </a:extLst>
                </a:gridCol>
                <a:gridCol w="2880000">
                  <a:extLst>
                    <a:ext uri="{9D8B030D-6E8A-4147-A177-3AD203B41FA5}">
                      <a16:colId xmlns:a16="http://schemas.microsoft.com/office/drawing/2014/main" val="3175581527"/>
                    </a:ext>
                  </a:extLst>
                </a:gridCol>
                <a:gridCol w="2664000">
                  <a:extLst>
                    <a:ext uri="{9D8B030D-6E8A-4147-A177-3AD203B41FA5}">
                      <a16:colId xmlns:a16="http://schemas.microsoft.com/office/drawing/2014/main" val="111247324"/>
                    </a:ext>
                  </a:extLst>
                </a:gridCol>
              </a:tblGrid>
              <a:tr h="216000">
                <a:tc gridSpan="2">
                  <a:txBody>
                    <a:bodyPr/>
                    <a:lstStyle/>
                    <a:p>
                      <a:pPr algn="ctr"/>
                      <a:r>
                        <a:rPr lang="es-MX" sz="1050" b="1" dirty="0">
                          <a:solidFill>
                            <a:schemeClr val="bg1"/>
                          </a:solidFill>
                          <a:latin typeface="Mestiza" panose="00000500000000000000" pitchFamily="50" charset="0"/>
                        </a:rPr>
                        <a:t>Cobertura</a:t>
                      </a:r>
                    </a:p>
                  </a:txBody>
                  <a:tcPr anchor="ctr">
                    <a:lnL w="12700" cmpd="sng">
                      <a:noFill/>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tc hMerge="1">
                  <a:txBody>
                    <a:bodyPr/>
                    <a:lstStyle/>
                    <a:p>
                      <a:pPr algn="ctr"/>
                      <a:endParaRPr lang="es-MX" sz="1050" b="1" dirty="0">
                        <a:solidFill>
                          <a:schemeClr val="bg1"/>
                        </a:solidFill>
                        <a:latin typeface="Mestiza" panose="00000500000000000000" pitchFamily="50" charset="0"/>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tc>
                  <a:txBody>
                    <a:bodyPr/>
                    <a:lstStyle/>
                    <a:p>
                      <a:pPr algn="ctr"/>
                      <a:r>
                        <a:rPr lang="es-MX" sz="1050" b="1" dirty="0">
                          <a:solidFill>
                            <a:schemeClr val="bg1"/>
                          </a:solidFill>
                          <a:latin typeface="Mestiza" panose="00000500000000000000" pitchFamily="50" charset="0"/>
                        </a:rPr>
                        <a:t>Indicador de Cobertura</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tc>
                  <a:txBody>
                    <a:bodyPr/>
                    <a:lstStyle/>
                    <a:p>
                      <a:pPr algn="ctr"/>
                      <a:r>
                        <a:rPr lang="es-MX" sz="1050" b="1" dirty="0">
                          <a:solidFill>
                            <a:schemeClr val="bg1"/>
                          </a:solidFill>
                          <a:latin typeface="Mestiza" panose="00000500000000000000" pitchFamily="50" charset="0"/>
                        </a:rPr>
                        <a:t>Avance de la Cobertura</a:t>
                      </a:r>
                    </a:p>
                  </a:txBody>
                  <a:tcPr anchor="ctr">
                    <a:lnL w="28575"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2158487086"/>
                  </a:ext>
                </a:extLst>
              </a:tr>
              <a:tr h="288000">
                <a:tc>
                  <a:txBody>
                    <a:bodyPr/>
                    <a:lstStyle/>
                    <a:p>
                      <a:pPr algn="l"/>
                      <a:r>
                        <a:rPr lang="es-MX" sz="1050" dirty="0">
                          <a:latin typeface="Mestiza" panose="00000500000000000000" pitchFamily="50" charset="0"/>
                        </a:rPr>
                        <a:t>Municipios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18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rowSpan="11">
                  <a:txBody>
                    <a:bodyPr/>
                    <a:lstStyle/>
                    <a:p>
                      <a:pPr algn="ctr"/>
                      <a:endParaRPr lang="es-MX" sz="1050" dirty="0">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rowSpan="11">
                  <a:txBody>
                    <a:bodyPr/>
                    <a:lstStyle/>
                    <a:p>
                      <a:pPr algn="just"/>
                      <a:endParaRPr lang="es-MX" sz="1050" dirty="0">
                        <a:latin typeface="Mestiza" panose="00000500000000000000" pitchFamily="50"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960460233"/>
                  </a:ext>
                </a:extLst>
              </a:tr>
              <a:tr h="288000">
                <a:tc>
                  <a:txBody>
                    <a:bodyPr/>
                    <a:lstStyle/>
                    <a:p>
                      <a:pPr algn="l"/>
                      <a:r>
                        <a:rPr lang="es-MX" sz="1050" dirty="0">
                          <a:latin typeface="Mestiza" panose="00000500000000000000" pitchFamily="50" charset="0"/>
                        </a:rPr>
                        <a:t>Mujeres atendidas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511,490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419285756"/>
                  </a:ext>
                </a:extLst>
              </a:tr>
              <a:tr h="288000">
                <a:tc>
                  <a:txBody>
                    <a:bodyPr/>
                    <a:lstStyle/>
                    <a:p>
                      <a:pPr algn="l"/>
                      <a:r>
                        <a:rPr lang="es-MX" sz="1050" dirty="0">
                          <a:latin typeface="Mestiza" panose="00000500000000000000" pitchFamily="50" charset="0"/>
                        </a:rPr>
                        <a:t>Hombres atendidos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548,810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341723626"/>
                  </a:ext>
                </a:extLst>
              </a:tr>
              <a:tr h="288000">
                <a:tc>
                  <a:txBody>
                    <a:bodyPr/>
                    <a:lstStyle/>
                    <a:p>
                      <a:pPr algn="l"/>
                      <a:r>
                        <a:rPr lang="es-MX" sz="1050" dirty="0">
                          <a:latin typeface="Mestiza" panose="00000500000000000000" pitchFamily="50" charset="0"/>
                        </a:rPr>
                        <a:t>Total personas atendidas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1,060,300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3880642795"/>
                  </a:ext>
                </a:extLst>
              </a:tr>
              <a:tr h="166727">
                <a:tc gridSpan="2">
                  <a:txBody>
                    <a:bodyPr/>
                    <a:lstStyle/>
                    <a:p>
                      <a:pPr algn="ctr"/>
                      <a:r>
                        <a:rPr lang="es-MX" sz="1050" b="1" dirty="0">
                          <a:solidFill>
                            <a:schemeClr val="bg1"/>
                          </a:solidFill>
                          <a:latin typeface="Mestiza" panose="00000500000000000000" pitchFamily="50" charset="0"/>
                        </a:rPr>
                        <a:t>Cuantificación de Poblaciones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tc hMerge="1">
                  <a:txBody>
                    <a:bodyPr/>
                    <a:lstStyle/>
                    <a:p>
                      <a:pPr algn="ctr"/>
                      <a:endParaRPr lang="es-MX" sz="1050" b="1" dirty="0">
                        <a:solidFill>
                          <a:schemeClr val="bg1"/>
                        </a:solidFill>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3432991190"/>
                  </a:ext>
                </a:extLst>
              </a:tr>
              <a:tr h="272826">
                <a:tc>
                  <a:txBody>
                    <a:bodyPr/>
                    <a:lstStyle/>
                    <a:p>
                      <a:pPr algn="ctr"/>
                      <a:r>
                        <a:rPr lang="es-MX" sz="1050" dirty="0">
                          <a:latin typeface="Mestiza" panose="00000500000000000000" pitchFamily="50" charset="0"/>
                        </a:rPr>
                        <a:t>Unidad de Medida</a:t>
                      </a:r>
                    </a:p>
                    <a:p>
                      <a:pPr algn="ctr"/>
                      <a:r>
                        <a:rPr lang="es-MX" sz="1050" dirty="0">
                          <a:latin typeface="Mestiza" panose="00000500000000000000" pitchFamily="50" charset="0"/>
                        </a:rPr>
                        <a:t>PA</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dirty="0">
                          <a:latin typeface="Mestiza" panose="00000500000000000000" pitchFamily="50" charset="0"/>
                        </a:rPr>
                        <a:t>Personas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046485461"/>
                  </a:ext>
                </a:extLst>
              </a:tr>
              <a:tr h="166727">
                <a:tc gridSpan="2">
                  <a:txBody>
                    <a:bodyPr/>
                    <a:lstStyle/>
                    <a:p>
                      <a:pPr algn="ctr"/>
                      <a:r>
                        <a:rPr lang="es-MX" sz="1050" b="1" dirty="0">
                          <a:effectLst>
                            <a:outerShdw blurRad="38100" dist="38100" dir="2700000" algn="tl">
                              <a:srgbClr val="000000">
                                <a:alpha val="43137"/>
                              </a:srgbClr>
                            </a:outerShdw>
                          </a:effectLst>
                          <a:latin typeface="Mestiza" panose="00000500000000000000" pitchFamily="50" charset="0"/>
                        </a:rPr>
                        <a:t>Valor año (2021)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s-MX" sz="1050" b="1" dirty="0">
                        <a:effectLst>
                          <a:outerShdw blurRad="38100" dist="38100" dir="2700000" algn="tl">
                            <a:srgbClr val="000000">
                              <a:alpha val="43137"/>
                            </a:srgbClr>
                          </a:outerShdw>
                        </a:effectLst>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dirty="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4098529745"/>
                  </a:ext>
                </a:extLst>
              </a:tr>
              <a:tr h="288000">
                <a:tc>
                  <a:txBody>
                    <a:bodyPr/>
                    <a:lstStyle/>
                    <a:p>
                      <a:pPr algn="l"/>
                      <a:r>
                        <a:rPr lang="es-MX" sz="1050" dirty="0">
                          <a:latin typeface="Mestiza" panose="00000500000000000000" pitchFamily="50" charset="0"/>
                        </a:rPr>
                        <a:t>Población Potencial (PP)</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3,115,720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dirty="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20974591"/>
                  </a:ext>
                </a:extLst>
              </a:tr>
              <a:tr h="288000">
                <a:tc>
                  <a:txBody>
                    <a:bodyPr/>
                    <a:lstStyle/>
                    <a:p>
                      <a:pPr algn="l"/>
                      <a:r>
                        <a:rPr lang="es-MX" sz="1050" dirty="0">
                          <a:latin typeface="Mestiza" panose="00000500000000000000" pitchFamily="50" charset="0"/>
                        </a:rPr>
                        <a:t>Población Objetivo (PO)</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1,392,158</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2830737486"/>
                  </a:ext>
                </a:extLst>
              </a:tr>
              <a:tr h="288000">
                <a:tc>
                  <a:txBody>
                    <a:bodyPr/>
                    <a:lstStyle/>
                    <a:p>
                      <a:pPr algn="l"/>
                      <a:r>
                        <a:rPr lang="es-MX" sz="1050" dirty="0">
                          <a:latin typeface="Mestiza" panose="00000500000000000000" pitchFamily="50" charset="0"/>
                        </a:rPr>
                        <a:t>Población Atendida (PA)</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1,060,300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54735009"/>
                  </a:ext>
                </a:extLst>
              </a:tr>
              <a:tr h="0">
                <a:tc>
                  <a:txBody>
                    <a:bodyPr/>
                    <a:lstStyle/>
                    <a:p>
                      <a:pPr algn="l"/>
                      <a:r>
                        <a:rPr lang="es-MX" sz="1050" dirty="0">
                          <a:latin typeface="Mestiza" panose="00000500000000000000" pitchFamily="50" charset="0"/>
                        </a:rPr>
                        <a:t>Población Atendida / Población Objetivo</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76%</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588437352"/>
                  </a:ext>
                </a:extLst>
              </a:tr>
            </a:tbl>
          </a:graphicData>
        </a:graphic>
      </p:graphicFrame>
      <p:sp>
        <p:nvSpPr>
          <p:cNvPr id="18" name="9 CuadroTexto">
            <a:extLst>
              <a:ext uri="{FF2B5EF4-FFF2-40B4-BE49-F238E27FC236}">
                <a16:creationId xmlns:a16="http://schemas.microsoft.com/office/drawing/2014/main" id="{560C3EBD-FB51-4DF5-AE7F-181272E800E5}"/>
              </a:ext>
            </a:extLst>
          </p:cNvPr>
          <p:cNvSpPr txBox="1"/>
          <p:nvPr/>
        </p:nvSpPr>
        <p:spPr>
          <a:xfrm>
            <a:off x="756560" y="1789247"/>
            <a:ext cx="8135920" cy="789255"/>
          </a:xfrm>
          <a:prstGeom prst="rect">
            <a:avLst/>
          </a:prstGeom>
          <a:noFill/>
        </p:spPr>
        <p:txBody>
          <a:bodyPr wrap="square" rtlCol="0">
            <a:spAutoFit/>
          </a:bodyPr>
          <a:lstStyle/>
          <a:p>
            <a:pPr algn="just">
              <a:lnSpc>
                <a:spcPct val="150000"/>
              </a:lnSpc>
            </a:pPr>
            <a:r>
              <a:rPr lang="es-MX" sz="1050" dirty="0">
                <a:latin typeface="Mestiza"/>
              </a:rPr>
              <a:t>Se atiende</a:t>
            </a:r>
            <a:r>
              <a:rPr lang="es-ES" sz="1050" dirty="0">
                <a:latin typeface="Mestiza"/>
              </a:rPr>
              <a:t> a p</a:t>
            </a:r>
            <a:r>
              <a:rPr lang="es-MX" sz="1050" dirty="0">
                <a:latin typeface="Mestiza"/>
              </a:rPr>
              <a:t>oblación no derechohabiente del estado de Sinaloa, con énfasis en hombres, mujeres, jóvenes, población indígena y las poblaciones clave (personas transgénero, personas homosexuales, personas trabajadoras sexuales, usuarios de drogas inyectables) con o sin VIH.</a:t>
            </a:r>
          </a:p>
        </p:txBody>
      </p:sp>
      <p:sp>
        <p:nvSpPr>
          <p:cNvPr id="22" name="CuadroTexto 21">
            <a:extLst>
              <a:ext uri="{FF2B5EF4-FFF2-40B4-BE49-F238E27FC236}">
                <a16:creationId xmlns:a16="http://schemas.microsoft.com/office/drawing/2014/main" id="{1D8B84D9-2E1B-45E3-857D-1AD7D61CEB3E}"/>
              </a:ext>
            </a:extLst>
          </p:cNvPr>
          <p:cNvSpPr txBox="1"/>
          <p:nvPr/>
        </p:nvSpPr>
        <p:spPr>
          <a:xfrm>
            <a:off x="6197241" y="2937976"/>
            <a:ext cx="2705447" cy="2839239"/>
          </a:xfrm>
          <a:prstGeom prst="rect">
            <a:avLst/>
          </a:prstGeom>
          <a:noFill/>
        </p:spPr>
        <p:txBody>
          <a:bodyPr wrap="square" rtlCol="0">
            <a:spAutoFit/>
          </a:bodyPr>
          <a:lstStyle/>
          <a:p>
            <a:pPr algn="just"/>
            <a:r>
              <a:rPr lang="es-MX" sz="1050" dirty="0">
                <a:latin typeface="Mestiza" panose="00000500000000000000" pitchFamily="50" charset="0"/>
              </a:rPr>
              <a:t>En el ejercicio 2021, se beneficiaron a </a:t>
            </a:r>
            <a:r>
              <a:rPr lang="es-MX" sz="1050" b="1" dirty="0">
                <a:latin typeface="Mestiza" panose="00000500000000000000" pitchFamily="50" charset="0"/>
              </a:rPr>
              <a:t>1,060,300 </a:t>
            </a:r>
            <a:r>
              <a:rPr lang="es-MX" sz="1050" dirty="0">
                <a:latin typeface="Mestiza" panose="00000500000000000000" pitchFamily="50" charset="0"/>
              </a:rPr>
              <a:t>personas, representando un </a:t>
            </a:r>
            <a:r>
              <a:rPr lang="es-MX" sz="1050" b="1" dirty="0">
                <a:latin typeface="Mestiza" panose="00000500000000000000" pitchFamily="50" charset="0"/>
              </a:rPr>
              <a:t>48%</a:t>
            </a:r>
            <a:r>
              <a:rPr lang="es-MX" sz="1050" dirty="0">
                <a:latin typeface="Mestiza" panose="00000500000000000000" pitchFamily="50" charset="0"/>
              </a:rPr>
              <a:t> mujeres y un </a:t>
            </a:r>
            <a:r>
              <a:rPr lang="es-MX" sz="1050" b="1" dirty="0">
                <a:latin typeface="Mestiza" panose="00000500000000000000" pitchFamily="50" charset="0"/>
              </a:rPr>
              <a:t>52%</a:t>
            </a:r>
            <a:r>
              <a:rPr lang="es-MX" sz="1050" dirty="0">
                <a:latin typeface="Mestiza" panose="00000500000000000000" pitchFamily="50" charset="0"/>
              </a:rPr>
              <a:t> hombres, además de beneficiar a </a:t>
            </a:r>
            <a:r>
              <a:rPr lang="es-MX" sz="1050" b="1" dirty="0">
                <a:latin typeface="Mestiza" panose="00000500000000000000" pitchFamily="50" charset="0"/>
              </a:rPr>
              <a:t>527</a:t>
            </a:r>
            <a:r>
              <a:rPr lang="es-MX" sz="1050" dirty="0">
                <a:latin typeface="Mestiza" panose="00000500000000000000" pitchFamily="50" charset="0"/>
              </a:rPr>
              <a:t> personas con discapacidad.</a:t>
            </a:r>
          </a:p>
          <a:p>
            <a:pPr algn="just"/>
            <a:endParaRPr lang="es-MX" sz="1050" b="1" dirty="0">
              <a:latin typeface="Mestiza" panose="00000500000000000000" pitchFamily="50" charset="0"/>
            </a:endParaRPr>
          </a:p>
          <a:p>
            <a:pPr algn="just"/>
            <a:r>
              <a:rPr lang="es-MX" sz="1050" dirty="0">
                <a:latin typeface="Mestiza" panose="00000500000000000000" pitchFamily="50" charset="0"/>
              </a:rPr>
              <a:t>La mayor concentración de personas atendidas fue en los municipios de Culiacán, Ahome, Mazatlán y Guasave, en contraste de los municipios de Cosalá, San Ignacio, Concordia y Badiraguato, los cuales, fueron los municipios de menor cobertura.</a:t>
            </a:r>
          </a:p>
          <a:p>
            <a:pPr algn="just"/>
            <a:endParaRPr lang="es-MX" sz="1050" dirty="0">
              <a:latin typeface="Mestiza" panose="00000500000000000000" pitchFamily="50" charset="0"/>
            </a:endParaRPr>
          </a:p>
          <a:p>
            <a:pPr algn="just"/>
            <a:r>
              <a:rPr lang="es-MX" sz="1050" dirty="0">
                <a:latin typeface="Mestiza" panose="00000500000000000000" pitchFamily="50" charset="0"/>
              </a:rPr>
              <a:t>Además, se atienden a </a:t>
            </a:r>
            <a:r>
              <a:rPr lang="es-MX" sz="1050" b="1" dirty="0">
                <a:latin typeface="Mestiza" panose="00000500000000000000" pitchFamily="50" charset="0"/>
              </a:rPr>
              <a:t>1,722</a:t>
            </a:r>
            <a:r>
              <a:rPr lang="es-MX" sz="1050" dirty="0">
                <a:latin typeface="Mestiza" panose="00000500000000000000" pitchFamily="50" charset="0"/>
              </a:rPr>
              <a:t> pacientes con tratamiento antirretroviral que se atienden en el estado de Sinaloa.</a:t>
            </a:r>
          </a:p>
        </p:txBody>
      </p:sp>
      <p:sp>
        <p:nvSpPr>
          <p:cNvPr id="13" name="28 Marcador de título">
            <a:extLst>
              <a:ext uri="{FF2B5EF4-FFF2-40B4-BE49-F238E27FC236}">
                <a16:creationId xmlns:a16="http://schemas.microsoft.com/office/drawing/2014/main" id="{69A6BA66-3DFD-42E2-8B56-0176DC540DEA}"/>
              </a:ext>
            </a:extLst>
          </p:cNvPr>
          <p:cNvSpPr txBox="1">
            <a:spLocks/>
          </p:cNvSpPr>
          <p:nvPr/>
        </p:nvSpPr>
        <p:spPr>
          <a:xfrm>
            <a:off x="4893627" y="695368"/>
            <a:ext cx="230425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Programa VIH e ITS</a:t>
            </a:r>
          </a:p>
        </p:txBody>
      </p:sp>
      <p:pic>
        <p:nvPicPr>
          <p:cNvPr id="3" name="Imagen 2">
            <a:extLst>
              <a:ext uri="{FF2B5EF4-FFF2-40B4-BE49-F238E27FC236}">
                <a16:creationId xmlns:a16="http://schemas.microsoft.com/office/drawing/2014/main" id="{5383F9BA-7DD8-4D18-A308-1EE8554669DF}"/>
              </a:ext>
            </a:extLst>
          </p:cNvPr>
          <p:cNvPicPr>
            <a:picLocks noChangeAspect="1"/>
          </p:cNvPicPr>
          <p:nvPr/>
        </p:nvPicPr>
        <p:blipFill>
          <a:blip r:embed="rId3"/>
          <a:stretch>
            <a:fillRect/>
          </a:stretch>
        </p:blipFill>
        <p:spPr>
          <a:xfrm>
            <a:off x="3424931" y="2956356"/>
            <a:ext cx="2731245" cy="2164268"/>
          </a:xfrm>
          <a:prstGeom prst="rect">
            <a:avLst/>
          </a:prstGeom>
        </p:spPr>
      </p:pic>
    </p:spTree>
    <p:extLst>
      <p:ext uri="{BB962C8B-B14F-4D97-AF65-F5344CB8AC3E}">
        <p14:creationId xmlns:p14="http://schemas.microsoft.com/office/powerpoint/2010/main" val="3065521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heurón"/>
          <p:cNvSpPr/>
          <p:nvPr/>
        </p:nvSpPr>
        <p:spPr>
          <a:xfrm>
            <a:off x="703002" y="1268760"/>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lumMod val="85000"/>
                    <a:lumOff val="15000"/>
                  </a:schemeClr>
                </a:solidFill>
                <a:effectLst>
                  <a:outerShdw blurRad="38100" dist="38100" dir="2700000" algn="tl">
                    <a:srgbClr val="000000">
                      <a:alpha val="43137"/>
                    </a:srgbClr>
                  </a:outerShdw>
                </a:effectLst>
                <a:latin typeface="Mestiza" pitchFamily="50" charset="0"/>
              </a:rPr>
              <a:t>Análisis del Sector</a:t>
            </a:r>
          </a:p>
        </p:txBody>
      </p:sp>
      <p:sp>
        <p:nvSpPr>
          <p:cNvPr id="9" name="8 Marcador de número de diapositiva"/>
          <p:cNvSpPr>
            <a:spLocks noGrp="1"/>
          </p:cNvSpPr>
          <p:nvPr>
            <p:ph type="sldNum" sz="quarter" idx="4"/>
          </p:nvPr>
        </p:nvSpPr>
        <p:spPr/>
        <p:txBody>
          <a:bodyPr/>
          <a:lstStyle/>
          <a:p>
            <a:fld id="{34762513-7D76-44F4-A4EB-02F5BA9AE113}" type="slidenum">
              <a:rPr lang="es-MX" smtClean="0"/>
              <a:t>4</a:t>
            </a:fld>
            <a:endParaRPr lang="es-MX" dirty="0"/>
          </a:p>
        </p:txBody>
      </p:sp>
      <p:sp>
        <p:nvSpPr>
          <p:cNvPr id="13" name="12 Pentágono"/>
          <p:cNvSpPr/>
          <p:nvPr/>
        </p:nvSpPr>
        <p:spPr>
          <a:xfrm rot="5400000">
            <a:off x="-819603" y="2510927"/>
            <a:ext cx="2304273"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4" name="13 Elipse"/>
          <p:cNvSpPr/>
          <p:nvPr/>
        </p:nvSpPr>
        <p:spPr>
          <a:xfrm>
            <a:off x="35496" y="1196752"/>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4</a:t>
            </a:r>
          </a:p>
        </p:txBody>
      </p:sp>
      <p:sp>
        <p:nvSpPr>
          <p:cNvPr id="16" name="15 CuadroTexto"/>
          <p:cNvSpPr txBox="1"/>
          <p:nvPr/>
        </p:nvSpPr>
        <p:spPr>
          <a:xfrm rot="16200000">
            <a:off x="-471" y="2390332"/>
            <a:ext cx="647934" cy="276999"/>
          </a:xfrm>
          <a:prstGeom prst="rect">
            <a:avLst/>
          </a:prstGeom>
          <a:noFill/>
        </p:spPr>
        <p:txBody>
          <a:bodyPr wrap="non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Sector</a:t>
            </a:r>
          </a:p>
        </p:txBody>
      </p:sp>
      <p:sp>
        <p:nvSpPr>
          <p:cNvPr id="11" name="10 CuadroTexto">
            <a:extLst>
              <a:ext uri="{FF2B5EF4-FFF2-40B4-BE49-F238E27FC236}">
                <a16:creationId xmlns:a16="http://schemas.microsoft.com/office/drawing/2014/main" id="{80905454-EBED-4F4E-A75C-9437B8590865}"/>
              </a:ext>
            </a:extLst>
          </p:cNvPr>
          <p:cNvSpPr txBox="1"/>
          <p:nvPr/>
        </p:nvSpPr>
        <p:spPr>
          <a:xfrm>
            <a:off x="703002" y="1628800"/>
            <a:ext cx="8280000" cy="546881"/>
          </a:xfrm>
          <a:prstGeom prst="rect">
            <a:avLst/>
          </a:prstGeom>
          <a:noFill/>
        </p:spPr>
        <p:txBody>
          <a:bodyPr wrap="square" rtlCol="0">
            <a:spAutoFit/>
          </a:bodyPr>
          <a:lstStyle/>
          <a:p>
            <a:pPr algn="just">
              <a:lnSpc>
                <a:spcPct val="150000"/>
              </a:lnSpc>
            </a:pPr>
            <a:r>
              <a:rPr lang="es-MX" sz="1050" dirty="0">
                <a:latin typeface="Mestiza"/>
              </a:rPr>
              <a:t>El programa contribuye al indicador sectorial </a:t>
            </a:r>
            <a:r>
              <a:rPr lang="es-MX" sz="1050" i="1" dirty="0">
                <a:latin typeface="Mestiza"/>
              </a:rPr>
              <a:t>“Prevalencia de VIH-SIDA en variación en años consecutivos”</a:t>
            </a:r>
            <a:r>
              <a:rPr lang="es-MX" sz="1050" dirty="0">
                <a:latin typeface="Mestiza"/>
              </a:rPr>
              <a:t>, mediante una meta menor al 0.5%.</a:t>
            </a:r>
          </a:p>
          <a:p>
            <a:pPr algn="just">
              <a:lnSpc>
                <a:spcPct val="150000"/>
              </a:lnSpc>
            </a:pPr>
            <a:r>
              <a:rPr lang="es-MX" sz="1050" dirty="0">
                <a:latin typeface="Mestiza"/>
              </a:rPr>
              <a:t>En el 2021, se obtuvo un avance del </a:t>
            </a:r>
            <a:r>
              <a:rPr lang="es-MX" sz="1050" b="1" dirty="0">
                <a:latin typeface="Mestiza"/>
              </a:rPr>
              <a:t>0.35%</a:t>
            </a:r>
            <a:r>
              <a:rPr lang="es-MX" sz="1050" dirty="0">
                <a:latin typeface="Mestiza"/>
              </a:rPr>
              <a:t>, cumpliendo con la meta del indicador.</a:t>
            </a:r>
          </a:p>
        </p:txBody>
      </p:sp>
      <p:graphicFrame>
        <p:nvGraphicFramePr>
          <p:cNvPr id="2" name="Tabla 2">
            <a:extLst>
              <a:ext uri="{FF2B5EF4-FFF2-40B4-BE49-F238E27FC236}">
                <a16:creationId xmlns:a16="http://schemas.microsoft.com/office/drawing/2014/main" id="{C4302DFC-ED38-4A3E-B73C-A272A1429766}"/>
              </a:ext>
            </a:extLst>
          </p:cNvPr>
          <p:cNvGraphicFramePr>
            <a:graphicFrameLocks noGrp="1"/>
          </p:cNvGraphicFramePr>
          <p:nvPr>
            <p:extLst>
              <p:ext uri="{D42A27DB-BD31-4B8C-83A1-F6EECF244321}">
                <p14:modId xmlns:p14="http://schemas.microsoft.com/office/powerpoint/2010/main" val="1853669426"/>
              </p:ext>
            </p:extLst>
          </p:nvPr>
        </p:nvGraphicFramePr>
        <p:xfrm>
          <a:off x="827584" y="2276928"/>
          <a:ext cx="7992888" cy="504000"/>
        </p:xfrm>
        <a:graphic>
          <a:graphicData uri="http://schemas.openxmlformats.org/drawingml/2006/table">
            <a:tbl>
              <a:tblPr firstRow="1" bandRow="1">
                <a:tableStyleId>{5940675A-B579-460E-94D1-54222C63F5DA}</a:tableStyleId>
              </a:tblPr>
              <a:tblGrid>
                <a:gridCol w="3960440">
                  <a:extLst>
                    <a:ext uri="{9D8B030D-6E8A-4147-A177-3AD203B41FA5}">
                      <a16:colId xmlns:a16="http://schemas.microsoft.com/office/drawing/2014/main" val="4166845029"/>
                    </a:ext>
                  </a:extLst>
                </a:gridCol>
                <a:gridCol w="4032448">
                  <a:extLst>
                    <a:ext uri="{9D8B030D-6E8A-4147-A177-3AD203B41FA5}">
                      <a16:colId xmlns:a16="http://schemas.microsoft.com/office/drawing/2014/main" val="2911591563"/>
                    </a:ext>
                  </a:extLst>
                </a:gridCol>
              </a:tblGrid>
              <a:tr h="252000">
                <a:tc>
                  <a:txBody>
                    <a:bodyPr/>
                    <a:lstStyle/>
                    <a:p>
                      <a:pPr algn="ctr"/>
                      <a:r>
                        <a:rPr lang="es-MX" sz="1050" b="1" dirty="0">
                          <a:solidFill>
                            <a:schemeClr val="bg1"/>
                          </a:solidFill>
                          <a:latin typeface="Mestiza" panose="00000500000000000000" pitchFamily="50" charset="0"/>
                        </a:rPr>
                        <a:t>Indicador del Sector</a:t>
                      </a:r>
                    </a:p>
                  </a:txBody>
                  <a:tcPr anchor="ctr">
                    <a:lnL w="12700" cmpd="sng">
                      <a:noFill/>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tc>
                  <a:txBody>
                    <a:bodyPr/>
                    <a:lstStyle/>
                    <a:p>
                      <a:pPr algn="ctr"/>
                      <a:r>
                        <a:rPr lang="es-MX" sz="1050" b="1" dirty="0">
                          <a:solidFill>
                            <a:schemeClr val="bg1"/>
                          </a:solidFill>
                          <a:latin typeface="Mestiza" panose="00000500000000000000" pitchFamily="50" charset="0"/>
                        </a:rPr>
                        <a:t>Presupuesto del Ejercicio fiscal</a:t>
                      </a:r>
                    </a:p>
                  </a:txBody>
                  <a:tcPr anchor="ctr">
                    <a:lnL w="28575"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897565414"/>
                  </a:ext>
                </a:extLst>
              </a:tr>
              <a:tr h="252000">
                <a:tc>
                  <a:txBody>
                    <a:bodyPr/>
                    <a:lstStyle/>
                    <a:p>
                      <a:pPr algn="ctr"/>
                      <a:endParaRPr lang="es-MX" sz="1050" dirty="0">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s-MX" sz="1050" dirty="0">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87337722"/>
                  </a:ext>
                </a:extLst>
              </a:tr>
            </a:tbl>
          </a:graphicData>
        </a:graphic>
      </p:graphicFrame>
      <p:graphicFrame>
        <p:nvGraphicFramePr>
          <p:cNvPr id="5" name="Tabla 4">
            <a:extLst>
              <a:ext uri="{FF2B5EF4-FFF2-40B4-BE49-F238E27FC236}">
                <a16:creationId xmlns:a16="http://schemas.microsoft.com/office/drawing/2014/main" id="{90C27105-355A-49AB-B0D9-B41C95F122C1}"/>
              </a:ext>
            </a:extLst>
          </p:cNvPr>
          <p:cNvGraphicFramePr>
            <a:graphicFrameLocks noGrp="1"/>
          </p:cNvGraphicFramePr>
          <p:nvPr>
            <p:extLst>
              <p:ext uri="{D42A27DB-BD31-4B8C-83A1-F6EECF244321}">
                <p14:modId xmlns:p14="http://schemas.microsoft.com/office/powerpoint/2010/main" val="3867544207"/>
              </p:ext>
            </p:extLst>
          </p:nvPr>
        </p:nvGraphicFramePr>
        <p:xfrm>
          <a:off x="5148064" y="2564904"/>
          <a:ext cx="3438331" cy="1296160"/>
        </p:xfrm>
        <a:graphic>
          <a:graphicData uri="http://schemas.openxmlformats.org/drawingml/2006/table">
            <a:tbl>
              <a:tblPr>
                <a:tableStyleId>{5C22544A-7EE6-4342-B048-85BDC9FD1C3A}</a:tableStyleId>
              </a:tblPr>
              <a:tblGrid>
                <a:gridCol w="726407">
                  <a:extLst>
                    <a:ext uri="{9D8B030D-6E8A-4147-A177-3AD203B41FA5}">
                      <a16:colId xmlns:a16="http://schemas.microsoft.com/office/drawing/2014/main" val="627760317"/>
                    </a:ext>
                  </a:extLst>
                </a:gridCol>
                <a:gridCol w="1355962">
                  <a:extLst>
                    <a:ext uri="{9D8B030D-6E8A-4147-A177-3AD203B41FA5}">
                      <a16:colId xmlns:a16="http://schemas.microsoft.com/office/drawing/2014/main" val="2477477799"/>
                    </a:ext>
                  </a:extLst>
                </a:gridCol>
                <a:gridCol w="1355962">
                  <a:extLst>
                    <a:ext uri="{9D8B030D-6E8A-4147-A177-3AD203B41FA5}">
                      <a16:colId xmlns:a16="http://schemas.microsoft.com/office/drawing/2014/main" val="820586810"/>
                    </a:ext>
                  </a:extLst>
                </a:gridCol>
              </a:tblGrid>
              <a:tr h="229378">
                <a:tc rowSpan="2">
                  <a:txBody>
                    <a:bodyPr/>
                    <a:lstStyle/>
                    <a:p>
                      <a:pPr algn="ctr" fontAlgn="ctr"/>
                      <a:r>
                        <a:rPr lang="es-MX" sz="1000" b="1" u="none" strike="noStrike" dirty="0">
                          <a:solidFill>
                            <a:schemeClr val="tx1"/>
                          </a:solidFill>
                          <a:effectLst/>
                          <a:latin typeface="Mestiza" panose="00000500000000000000" pitchFamily="50" charset="0"/>
                        </a:rPr>
                        <a:t>Año</a:t>
                      </a:r>
                      <a:endParaRPr lang="es-MX" sz="1000" b="1" i="0" u="none" strike="noStrike" dirty="0">
                        <a:solidFill>
                          <a:schemeClr val="tx1"/>
                        </a:solidFill>
                        <a:effectLst/>
                        <a:latin typeface="Mestiza" panose="00000500000000000000" pitchFamily="50" charset="0"/>
                      </a:endParaRPr>
                    </a:p>
                  </a:txBody>
                  <a:tcPr marL="9525" marR="9525" marT="9525" marB="0" anchor="ctr">
                    <a:solidFill>
                      <a:schemeClr val="bg1">
                        <a:lumMod val="85000"/>
                      </a:schemeClr>
                    </a:solidFill>
                  </a:tcPr>
                </a:tc>
                <a:tc gridSpan="2">
                  <a:txBody>
                    <a:bodyPr/>
                    <a:lstStyle/>
                    <a:p>
                      <a:pPr algn="ctr" fontAlgn="ctr"/>
                      <a:r>
                        <a:rPr lang="es-MX" sz="1000" b="1" i="0" u="none" strike="noStrike" dirty="0">
                          <a:solidFill>
                            <a:schemeClr val="tx1"/>
                          </a:solidFill>
                          <a:effectLst/>
                          <a:latin typeface="Mestiza" panose="00000500000000000000" pitchFamily="50" charset="0"/>
                        </a:rPr>
                        <a:t>Presupuesto</a:t>
                      </a:r>
                    </a:p>
                  </a:txBody>
                  <a:tcPr marL="9525" marR="9525" marT="9525" marB="0" anchor="ctr">
                    <a:solidFill>
                      <a:schemeClr val="bg1">
                        <a:lumMod val="85000"/>
                      </a:schemeClr>
                    </a:solidFill>
                  </a:tcPr>
                </a:tc>
                <a:tc hMerge="1">
                  <a:txBody>
                    <a:bodyPr/>
                    <a:lstStyle/>
                    <a:p>
                      <a:pPr algn="ctr" fontAlgn="ctr"/>
                      <a:endParaRPr lang="es-MX" sz="1050" b="1" i="0" u="none" strike="noStrike" dirty="0">
                        <a:solidFill>
                          <a:schemeClr val="tx1"/>
                        </a:solidFill>
                        <a:effectLst/>
                        <a:latin typeface="Mestiza" panose="00000500000000000000" pitchFamily="50" charset="0"/>
                      </a:endParaRPr>
                    </a:p>
                  </a:txBody>
                  <a:tcPr marL="9525" marR="9525" marT="9525" marB="0" anchor="ctr">
                    <a:solidFill>
                      <a:schemeClr val="bg1">
                        <a:lumMod val="85000"/>
                      </a:schemeClr>
                    </a:solidFill>
                  </a:tcPr>
                </a:tc>
                <a:extLst>
                  <a:ext uri="{0D108BD9-81ED-4DB2-BD59-A6C34878D82A}">
                    <a16:rowId xmlns:a16="http://schemas.microsoft.com/office/drawing/2014/main" val="2286772726"/>
                  </a:ext>
                </a:extLst>
              </a:tr>
              <a:tr h="253638">
                <a:tc vMerge="1">
                  <a:txBody>
                    <a:bodyPr/>
                    <a:lstStyle/>
                    <a:p>
                      <a:pPr algn="ctr" fontAlgn="ctr"/>
                      <a:endParaRPr lang="es-MX" sz="1050" b="1" i="0" u="none" strike="noStrike" dirty="0">
                        <a:solidFill>
                          <a:schemeClr val="tx1"/>
                        </a:solidFill>
                        <a:effectLst/>
                        <a:latin typeface="Mestiza" panose="00000500000000000000" pitchFamily="50" charset="0"/>
                      </a:endParaRPr>
                    </a:p>
                  </a:txBody>
                  <a:tcPr marL="9525" marR="9525" marT="9525" marB="0" anchor="ctr">
                    <a:solidFill>
                      <a:schemeClr val="bg1">
                        <a:lumMod val="85000"/>
                      </a:schemeClr>
                    </a:solidFill>
                  </a:tcPr>
                </a:tc>
                <a:tc>
                  <a:txBody>
                    <a:bodyPr/>
                    <a:lstStyle/>
                    <a:p>
                      <a:pPr algn="ctr" fontAlgn="ctr"/>
                      <a:r>
                        <a:rPr lang="es-MX" sz="1000" b="1" u="none" strike="noStrike" dirty="0">
                          <a:solidFill>
                            <a:schemeClr val="tx1"/>
                          </a:solidFill>
                          <a:effectLst/>
                          <a:latin typeface="Mestiza" panose="00000500000000000000" pitchFamily="50" charset="0"/>
                        </a:rPr>
                        <a:t>Aprobado</a:t>
                      </a:r>
                      <a:endParaRPr lang="es-MX" sz="1000" b="1" i="0" u="none" strike="noStrike" dirty="0">
                        <a:solidFill>
                          <a:schemeClr val="tx1"/>
                        </a:solidFill>
                        <a:effectLst/>
                        <a:latin typeface="Mestiza" panose="00000500000000000000" pitchFamily="50" charset="0"/>
                      </a:endParaRPr>
                    </a:p>
                  </a:txBody>
                  <a:tcPr marL="9525" marR="9525" marT="9525" marB="0" anchor="ctr">
                    <a:solidFill>
                      <a:schemeClr val="bg1">
                        <a:lumMod val="85000"/>
                      </a:schemeClr>
                    </a:solidFill>
                  </a:tcPr>
                </a:tc>
                <a:tc>
                  <a:txBody>
                    <a:bodyPr/>
                    <a:lstStyle/>
                    <a:p>
                      <a:pPr algn="ctr" fontAlgn="ctr"/>
                      <a:r>
                        <a:rPr lang="es-MX" sz="1000" b="1" i="0" u="none" strike="noStrike" dirty="0">
                          <a:solidFill>
                            <a:schemeClr val="tx1"/>
                          </a:solidFill>
                          <a:effectLst/>
                          <a:latin typeface="Mestiza" panose="00000500000000000000" pitchFamily="50" charset="0"/>
                        </a:rPr>
                        <a:t>Ejercido</a:t>
                      </a:r>
                    </a:p>
                  </a:txBody>
                  <a:tcPr marL="9525" marR="9525" marT="9525" marB="0" anchor="ctr">
                    <a:solidFill>
                      <a:schemeClr val="bg1">
                        <a:lumMod val="85000"/>
                      </a:schemeClr>
                    </a:solidFill>
                  </a:tcPr>
                </a:tc>
                <a:extLst>
                  <a:ext uri="{0D108BD9-81ED-4DB2-BD59-A6C34878D82A}">
                    <a16:rowId xmlns:a16="http://schemas.microsoft.com/office/drawing/2014/main" val="1537703214"/>
                  </a:ext>
                </a:extLst>
              </a:tr>
              <a:tr h="271048">
                <a:tc>
                  <a:txBody>
                    <a:bodyPr/>
                    <a:lstStyle/>
                    <a:p>
                      <a:pPr algn="ctr" fontAlgn="ctr"/>
                      <a:r>
                        <a:rPr lang="es-MX" sz="1000" b="0" i="0" u="none" strike="noStrike" dirty="0">
                          <a:solidFill>
                            <a:srgbClr val="000000"/>
                          </a:solidFill>
                          <a:effectLst/>
                          <a:latin typeface="Mestiza" panose="00000500000000000000" pitchFamily="50" charset="0"/>
                        </a:rPr>
                        <a:t>2019</a:t>
                      </a:r>
                    </a:p>
                  </a:txBody>
                  <a:tcPr marL="9525" marR="9525" marT="9525" marB="0" anchor="ctr">
                    <a:noFill/>
                  </a:tcPr>
                </a:tc>
                <a:tc>
                  <a:txBody>
                    <a:bodyPr/>
                    <a:lstStyle/>
                    <a:p>
                      <a:pPr algn="ctr" rtl="0" fontAlgn="ctr"/>
                      <a:r>
                        <a:rPr lang="es-MX" sz="1000" b="0" i="0" u="none" strike="noStrike" kern="1200" dirty="0">
                          <a:solidFill>
                            <a:srgbClr val="000000"/>
                          </a:solidFill>
                          <a:effectLst/>
                          <a:latin typeface="Mestiza" panose="00000500000000000000" pitchFamily="50" charset="0"/>
                          <a:ea typeface="+mn-ea"/>
                          <a:cs typeface="+mn-cs"/>
                        </a:rPr>
                        <a:t>$ 2,271,720.00</a:t>
                      </a:r>
                    </a:p>
                  </a:txBody>
                  <a:tcPr marL="9525" marR="9525" marT="9525" marB="0" anchor="ctr">
                    <a:noFill/>
                  </a:tcPr>
                </a:tc>
                <a:tc>
                  <a:txBody>
                    <a:bodyPr/>
                    <a:lstStyle/>
                    <a:p>
                      <a:pPr algn="ctr" rtl="0" fontAlgn="ctr"/>
                      <a:r>
                        <a:rPr lang="es-MX" sz="1000" b="0" i="0" u="none" strike="noStrike" kern="1200" dirty="0">
                          <a:solidFill>
                            <a:srgbClr val="000000"/>
                          </a:solidFill>
                          <a:effectLst/>
                          <a:latin typeface="Mestiza" panose="00000500000000000000" pitchFamily="50" charset="0"/>
                          <a:ea typeface="+mn-ea"/>
                          <a:cs typeface="+mn-cs"/>
                        </a:rPr>
                        <a:t>$ 1,438,493.00</a:t>
                      </a:r>
                    </a:p>
                  </a:txBody>
                  <a:tcPr marL="9525" marR="9525" marT="9525" marB="0" anchor="ctr">
                    <a:noFill/>
                  </a:tcPr>
                </a:tc>
                <a:extLst>
                  <a:ext uri="{0D108BD9-81ED-4DB2-BD59-A6C34878D82A}">
                    <a16:rowId xmlns:a16="http://schemas.microsoft.com/office/drawing/2014/main" val="3457920285"/>
                  </a:ext>
                </a:extLst>
              </a:tr>
              <a:tr h="271048">
                <a:tc>
                  <a:txBody>
                    <a:bodyPr/>
                    <a:lstStyle/>
                    <a:p>
                      <a:pPr algn="ctr" fontAlgn="ctr"/>
                      <a:r>
                        <a:rPr lang="es-MX" sz="1000" b="0" i="0" u="none" strike="noStrike" dirty="0">
                          <a:solidFill>
                            <a:srgbClr val="000000"/>
                          </a:solidFill>
                          <a:effectLst/>
                          <a:latin typeface="Mestiza" panose="00000500000000000000" pitchFamily="50" charset="0"/>
                        </a:rPr>
                        <a:t>2020</a:t>
                      </a:r>
                    </a:p>
                  </a:txBody>
                  <a:tcPr marL="9525" marR="9525" marT="9525" marB="0" anchor="ctr">
                    <a:noFill/>
                  </a:tcPr>
                </a:tc>
                <a:tc>
                  <a:txBody>
                    <a:bodyPr/>
                    <a:lstStyle/>
                    <a:p>
                      <a:pPr algn="ctr" rtl="0" fontAlgn="ctr"/>
                      <a:r>
                        <a:rPr lang="es-MX" sz="1000" b="0" i="0" u="none" strike="noStrike" kern="1200" dirty="0">
                          <a:solidFill>
                            <a:srgbClr val="000000"/>
                          </a:solidFill>
                          <a:effectLst/>
                          <a:latin typeface="Mestiza" panose="00000500000000000000" pitchFamily="50" charset="0"/>
                          <a:ea typeface="+mn-ea"/>
                          <a:cs typeface="+mn-cs"/>
                        </a:rPr>
                        <a:t>$ 2,271,698.00</a:t>
                      </a:r>
                    </a:p>
                  </a:txBody>
                  <a:tcPr marL="9525" marR="9525" marT="9525" marB="0" anchor="ctr">
                    <a:noFill/>
                  </a:tcPr>
                </a:tc>
                <a:tc>
                  <a:txBody>
                    <a:bodyPr/>
                    <a:lstStyle/>
                    <a:p>
                      <a:pPr algn="ctr" rtl="0" fontAlgn="ctr"/>
                      <a:r>
                        <a:rPr lang="es-MX" sz="1000" b="0" i="0" u="none" strike="noStrike" kern="1200" dirty="0">
                          <a:solidFill>
                            <a:srgbClr val="000000"/>
                          </a:solidFill>
                          <a:effectLst/>
                          <a:latin typeface="Mestiza" panose="00000500000000000000" pitchFamily="50" charset="0"/>
                          <a:ea typeface="+mn-ea"/>
                          <a:cs typeface="+mn-cs"/>
                        </a:rPr>
                        <a:t>$ 3,166,572.00</a:t>
                      </a:r>
                    </a:p>
                  </a:txBody>
                  <a:tcPr marL="9525" marR="9525" marT="9525" marB="0" anchor="ctr">
                    <a:noFill/>
                  </a:tcPr>
                </a:tc>
                <a:extLst>
                  <a:ext uri="{0D108BD9-81ED-4DB2-BD59-A6C34878D82A}">
                    <a16:rowId xmlns:a16="http://schemas.microsoft.com/office/drawing/2014/main" val="1676914108"/>
                  </a:ext>
                </a:extLst>
              </a:tr>
              <a:tr h="271048">
                <a:tc>
                  <a:txBody>
                    <a:bodyPr/>
                    <a:lstStyle/>
                    <a:p>
                      <a:pPr algn="ctr" fontAlgn="ctr"/>
                      <a:r>
                        <a:rPr lang="es-MX" sz="1000" b="0" i="0" u="none" strike="noStrike" dirty="0">
                          <a:solidFill>
                            <a:srgbClr val="000000"/>
                          </a:solidFill>
                          <a:effectLst/>
                          <a:latin typeface="Mestiza" panose="00000500000000000000" pitchFamily="50" charset="0"/>
                        </a:rPr>
                        <a:t>2021</a:t>
                      </a:r>
                    </a:p>
                  </a:txBody>
                  <a:tcPr marL="9525" marR="9525" marT="9525" marB="0" anchor="ctr">
                    <a:noFill/>
                  </a:tcPr>
                </a:tc>
                <a:tc>
                  <a:txBody>
                    <a:bodyPr/>
                    <a:lstStyle/>
                    <a:p>
                      <a:pPr algn="ctr" rtl="0" fontAlgn="ctr"/>
                      <a:r>
                        <a:rPr lang="es-MX" sz="1000" b="0" i="0" u="none" strike="noStrike" kern="1200" dirty="0">
                          <a:solidFill>
                            <a:srgbClr val="000000"/>
                          </a:solidFill>
                          <a:effectLst/>
                          <a:latin typeface="Mestiza" panose="00000500000000000000" pitchFamily="50" charset="0"/>
                          <a:ea typeface="+mn-ea"/>
                          <a:cs typeface="+mn-cs"/>
                        </a:rPr>
                        <a:t>$ 4,084,769.50</a:t>
                      </a:r>
                    </a:p>
                  </a:txBody>
                  <a:tcPr marL="9525" marR="9525" marT="9525" marB="0" anchor="ctr">
                    <a:noFill/>
                  </a:tcPr>
                </a:tc>
                <a:tc>
                  <a:txBody>
                    <a:bodyPr/>
                    <a:lstStyle/>
                    <a:p>
                      <a:pPr algn="ctr" rtl="0" fontAlgn="ctr"/>
                      <a:r>
                        <a:rPr lang="es-MX" sz="1000" b="0" i="0" u="none" strike="noStrike" kern="1200" dirty="0">
                          <a:solidFill>
                            <a:srgbClr val="000000"/>
                          </a:solidFill>
                          <a:effectLst/>
                          <a:latin typeface="Mestiza" panose="00000500000000000000" pitchFamily="50" charset="0"/>
                          <a:ea typeface="+mn-ea"/>
                          <a:cs typeface="+mn-cs"/>
                        </a:rPr>
                        <a:t>$ 6,893,454.78</a:t>
                      </a:r>
                    </a:p>
                  </a:txBody>
                  <a:tcPr marL="9525" marR="9525" marT="9525" marB="0" anchor="ctr">
                    <a:noFill/>
                  </a:tcPr>
                </a:tc>
                <a:extLst>
                  <a:ext uri="{0D108BD9-81ED-4DB2-BD59-A6C34878D82A}">
                    <a16:rowId xmlns:a16="http://schemas.microsoft.com/office/drawing/2014/main" val="2918481073"/>
                  </a:ext>
                </a:extLst>
              </a:tr>
            </a:tbl>
          </a:graphicData>
        </a:graphic>
      </p:graphicFrame>
      <p:pic>
        <p:nvPicPr>
          <p:cNvPr id="3" name="Imagen 2">
            <a:extLst>
              <a:ext uri="{FF2B5EF4-FFF2-40B4-BE49-F238E27FC236}">
                <a16:creationId xmlns:a16="http://schemas.microsoft.com/office/drawing/2014/main" id="{4B85BE1F-60B7-4416-AE71-4B88B3E17DE7}"/>
              </a:ext>
            </a:extLst>
          </p:cNvPr>
          <p:cNvPicPr>
            <a:picLocks noChangeAspect="1"/>
          </p:cNvPicPr>
          <p:nvPr/>
        </p:nvPicPr>
        <p:blipFill>
          <a:blip r:embed="rId3"/>
          <a:stretch>
            <a:fillRect/>
          </a:stretch>
        </p:blipFill>
        <p:spPr>
          <a:xfrm>
            <a:off x="827583" y="2564904"/>
            <a:ext cx="3960441" cy="1368152"/>
          </a:xfrm>
          <a:prstGeom prst="rect">
            <a:avLst/>
          </a:prstGeom>
        </p:spPr>
      </p:pic>
      <p:sp>
        <p:nvSpPr>
          <p:cNvPr id="17" name="10 CuadroTexto">
            <a:extLst>
              <a:ext uri="{FF2B5EF4-FFF2-40B4-BE49-F238E27FC236}">
                <a16:creationId xmlns:a16="http://schemas.microsoft.com/office/drawing/2014/main" id="{A680A876-DB4A-4AED-820B-5875B09D9D30}"/>
              </a:ext>
            </a:extLst>
          </p:cNvPr>
          <p:cNvSpPr txBox="1"/>
          <p:nvPr/>
        </p:nvSpPr>
        <p:spPr>
          <a:xfrm>
            <a:off x="703002" y="4457727"/>
            <a:ext cx="8280000" cy="2139625"/>
          </a:xfrm>
          <a:prstGeom prst="rect">
            <a:avLst/>
          </a:prstGeom>
          <a:noFill/>
        </p:spPr>
        <p:txBody>
          <a:bodyPr wrap="square" rtlCol="0">
            <a:spAutoFit/>
          </a:bodyPr>
          <a:lstStyle/>
          <a:p>
            <a:pPr algn="just">
              <a:lnSpc>
                <a:spcPct val="150000"/>
              </a:lnSpc>
            </a:pPr>
            <a:r>
              <a:rPr lang="es-MX" sz="1050" dirty="0">
                <a:latin typeface="Mestiza"/>
              </a:rPr>
              <a:t>Durante el ejercicio fiscal 2021, se obtuvo un avance del </a:t>
            </a:r>
            <a:r>
              <a:rPr lang="es-MX" sz="1050" b="1" dirty="0">
                <a:latin typeface="Mestiza"/>
              </a:rPr>
              <a:t>86%</a:t>
            </a:r>
            <a:r>
              <a:rPr lang="es-MX" sz="1050" dirty="0">
                <a:latin typeface="Mestiza"/>
              </a:rPr>
              <a:t>, es decir, se entregaron </a:t>
            </a:r>
            <a:r>
              <a:rPr lang="es-MX" sz="1050" b="1" dirty="0">
                <a:latin typeface="Mestiza"/>
              </a:rPr>
              <a:t>1,000,354</a:t>
            </a:r>
            <a:r>
              <a:rPr lang="es-MX" sz="1050" dirty="0">
                <a:latin typeface="Mestiza"/>
              </a:rPr>
              <a:t> condones a la población en general, superando por 44,450 condones entregados en lo que respecta al ejercicio fiscal 2020 (</a:t>
            </a:r>
            <a:r>
              <a:rPr lang="es-MX" sz="1050" i="1" dirty="0">
                <a:latin typeface="Mestiza"/>
              </a:rPr>
              <a:t>955,904 condones entregados</a:t>
            </a:r>
            <a:r>
              <a:rPr lang="es-MX" sz="1050" dirty="0">
                <a:latin typeface="Mestiza"/>
              </a:rPr>
              <a:t>).</a:t>
            </a:r>
          </a:p>
          <a:p>
            <a:pPr algn="just">
              <a:lnSpc>
                <a:spcPct val="150000"/>
              </a:lnSpc>
            </a:pPr>
            <a:endParaRPr lang="es-MX" sz="200" dirty="0">
              <a:latin typeface="Mestiza"/>
            </a:endParaRPr>
          </a:p>
          <a:p>
            <a:pPr algn="just">
              <a:lnSpc>
                <a:spcPct val="150000"/>
              </a:lnSpc>
            </a:pPr>
            <a:r>
              <a:rPr lang="es-MX" sz="1050" dirty="0">
                <a:latin typeface="Mestiza"/>
              </a:rPr>
              <a:t>En cuanto a las pruebas de medición de linfocitos CD4 y las pruebas de medición de carga viral, se realizaron </a:t>
            </a:r>
            <a:r>
              <a:rPr lang="es-MX" sz="1050" b="1" dirty="0">
                <a:latin typeface="Mestiza"/>
              </a:rPr>
              <a:t>1,920</a:t>
            </a:r>
            <a:r>
              <a:rPr lang="es-MX" sz="1050" dirty="0">
                <a:latin typeface="Mestiza"/>
              </a:rPr>
              <a:t> pruebas de medición de linfocitos CD4 y se realizaron </a:t>
            </a:r>
            <a:r>
              <a:rPr lang="es-MX" sz="1050" b="1" dirty="0">
                <a:latin typeface="Mestiza"/>
              </a:rPr>
              <a:t>1,920</a:t>
            </a:r>
            <a:r>
              <a:rPr lang="es-MX" sz="1050" dirty="0">
                <a:latin typeface="Mestiza"/>
              </a:rPr>
              <a:t> pruebas de medición de carga viral.</a:t>
            </a:r>
          </a:p>
          <a:p>
            <a:pPr algn="just">
              <a:lnSpc>
                <a:spcPct val="150000"/>
              </a:lnSpc>
            </a:pPr>
            <a:endParaRPr lang="es-MX" sz="200" dirty="0">
              <a:latin typeface="Mestiza"/>
            </a:endParaRPr>
          </a:p>
          <a:p>
            <a:pPr algn="just">
              <a:lnSpc>
                <a:spcPct val="150000"/>
              </a:lnSpc>
            </a:pPr>
            <a:r>
              <a:rPr lang="es-MX" sz="1050" dirty="0">
                <a:latin typeface="Mestiza"/>
              </a:rPr>
              <a:t>Por lo que se refiere a las pruebas de VIH y sífilis realizadas a embarazadas, se realizaron </a:t>
            </a:r>
            <a:r>
              <a:rPr lang="es-MX" sz="1050" b="1" dirty="0">
                <a:latin typeface="Mestiza"/>
              </a:rPr>
              <a:t>27,600</a:t>
            </a:r>
            <a:r>
              <a:rPr lang="es-MX" sz="1050" dirty="0">
                <a:latin typeface="Mestiza"/>
              </a:rPr>
              <a:t> pruebas de VIH y se realizaron </a:t>
            </a:r>
            <a:r>
              <a:rPr lang="es-MX" sz="1050" b="1" dirty="0">
                <a:latin typeface="Mestiza"/>
              </a:rPr>
              <a:t>28,500</a:t>
            </a:r>
            <a:r>
              <a:rPr lang="es-MX" sz="1050" dirty="0">
                <a:latin typeface="Mestiza"/>
              </a:rPr>
              <a:t> pruebas realizadas de sífilis.</a:t>
            </a:r>
          </a:p>
          <a:p>
            <a:pPr algn="just">
              <a:lnSpc>
                <a:spcPct val="150000"/>
              </a:lnSpc>
            </a:pPr>
            <a:endParaRPr lang="es-MX" sz="200" dirty="0">
              <a:latin typeface="Mestiza"/>
            </a:endParaRPr>
          </a:p>
          <a:p>
            <a:pPr algn="just">
              <a:lnSpc>
                <a:spcPct val="150000"/>
              </a:lnSpc>
            </a:pPr>
            <a:r>
              <a:rPr lang="es-MX" sz="1050" dirty="0">
                <a:latin typeface="Mestiza"/>
              </a:rPr>
              <a:t>Sobre las consultas para llevar a cabo el seguimiento de ITS, se realizaron </a:t>
            </a:r>
            <a:r>
              <a:rPr lang="es-MX" sz="1050" b="1" dirty="0">
                <a:latin typeface="Mestiza"/>
              </a:rPr>
              <a:t>6,895</a:t>
            </a:r>
            <a:r>
              <a:rPr lang="es-MX" sz="1050" dirty="0">
                <a:latin typeface="Mestiza"/>
              </a:rPr>
              <a:t> consultas, siendo el ejercicio fiscal 2021 donde se realizaron un mayor número de consultas en lo que se refiere a los ejercicios 2020, 2019, 2018 y 2017..</a:t>
            </a:r>
          </a:p>
        </p:txBody>
      </p:sp>
      <p:sp>
        <p:nvSpPr>
          <p:cNvPr id="18" name="3 Pentágono">
            <a:extLst>
              <a:ext uri="{FF2B5EF4-FFF2-40B4-BE49-F238E27FC236}">
                <a16:creationId xmlns:a16="http://schemas.microsoft.com/office/drawing/2014/main" id="{35A50163-5CC6-426A-9A77-F456C1067343}"/>
              </a:ext>
            </a:extLst>
          </p:cNvPr>
          <p:cNvSpPr/>
          <p:nvPr/>
        </p:nvSpPr>
        <p:spPr>
          <a:xfrm rot="5400000">
            <a:off x="-810579" y="5282556"/>
            <a:ext cx="2304259" cy="396000"/>
          </a:xfrm>
          <a:prstGeom prst="homePlate">
            <a:avLst/>
          </a:prstGeom>
          <a:blipFill>
            <a:blip r:embed="rId4"/>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9" name="5 CuadroTexto">
            <a:extLst>
              <a:ext uri="{FF2B5EF4-FFF2-40B4-BE49-F238E27FC236}">
                <a16:creationId xmlns:a16="http://schemas.microsoft.com/office/drawing/2014/main" id="{804FB05E-767A-4363-8D56-0E3A8F5C05FA}"/>
              </a:ext>
            </a:extLst>
          </p:cNvPr>
          <p:cNvSpPr txBox="1"/>
          <p:nvPr/>
        </p:nvSpPr>
        <p:spPr>
          <a:xfrm rot="16200000">
            <a:off x="-623313" y="5292739"/>
            <a:ext cx="1900178" cy="276999"/>
          </a:xfrm>
          <a:prstGeom prst="rect">
            <a:avLst/>
          </a:prstGeom>
          <a:noFill/>
        </p:spPr>
        <p:txBody>
          <a:bodyPr wrap="square" rtlCol="0">
            <a:spAutoFit/>
          </a:bodyPr>
          <a:lstStyle/>
          <a:p>
            <a:pPr algn="ctr"/>
            <a:r>
              <a:rPr lang="es-MX" sz="1200" b="1" dirty="0">
                <a:solidFill>
                  <a:schemeClr val="bg1"/>
                </a:solidFill>
                <a:effectLst>
                  <a:outerShdw blurRad="38100" dist="38100" dir="2700000" algn="tl">
                    <a:srgbClr val="000000">
                      <a:alpha val="43137"/>
                    </a:srgbClr>
                  </a:outerShdw>
                </a:effectLst>
                <a:latin typeface="Light" pitchFamily="50" charset="0"/>
              </a:rPr>
              <a:t>Servicios y Gestión</a:t>
            </a:r>
          </a:p>
        </p:txBody>
      </p:sp>
      <p:sp>
        <p:nvSpPr>
          <p:cNvPr id="20" name="4 Elipse">
            <a:extLst>
              <a:ext uri="{FF2B5EF4-FFF2-40B4-BE49-F238E27FC236}">
                <a16:creationId xmlns:a16="http://schemas.microsoft.com/office/drawing/2014/main" id="{818DAF2C-DA39-47D4-BEF9-028F1735D9A1}"/>
              </a:ext>
            </a:extLst>
          </p:cNvPr>
          <p:cNvSpPr/>
          <p:nvPr/>
        </p:nvSpPr>
        <p:spPr>
          <a:xfrm>
            <a:off x="53551" y="4005128"/>
            <a:ext cx="576000" cy="576000"/>
          </a:xfrm>
          <a:prstGeom prst="ellipse">
            <a:avLst/>
          </a:prstGeom>
          <a:blipFill>
            <a:blip r:embed="rId4"/>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5</a:t>
            </a:r>
          </a:p>
        </p:txBody>
      </p:sp>
      <p:sp>
        <p:nvSpPr>
          <p:cNvPr id="21" name="7 Cheurón">
            <a:extLst>
              <a:ext uri="{FF2B5EF4-FFF2-40B4-BE49-F238E27FC236}">
                <a16:creationId xmlns:a16="http://schemas.microsoft.com/office/drawing/2014/main" id="{35F5B717-0599-4B8A-9C64-4ACF5C7D396E}"/>
              </a:ext>
            </a:extLst>
          </p:cNvPr>
          <p:cNvSpPr/>
          <p:nvPr/>
        </p:nvSpPr>
        <p:spPr>
          <a:xfrm>
            <a:off x="630148" y="4059935"/>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lumMod val="85000"/>
                    <a:lumOff val="15000"/>
                  </a:schemeClr>
                </a:solidFill>
                <a:effectLst>
                  <a:outerShdw blurRad="38100" dist="38100" dir="2700000" algn="tl">
                    <a:srgbClr val="000000">
                      <a:alpha val="43137"/>
                    </a:srgbClr>
                  </a:outerShdw>
                </a:effectLst>
                <a:latin typeface="Mestiza" pitchFamily="50" charset="0"/>
              </a:rPr>
              <a:t>Análisis del Servicios y Gestión</a:t>
            </a:r>
          </a:p>
        </p:txBody>
      </p:sp>
      <p:sp>
        <p:nvSpPr>
          <p:cNvPr id="22" name="28 Marcador de título">
            <a:extLst>
              <a:ext uri="{FF2B5EF4-FFF2-40B4-BE49-F238E27FC236}">
                <a16:creationId xmlns:a16="http://schemas.microsoft.com/office/drawing/2014/main" id="{546C6B6C-44DD-485F-80F1-FB69CB2D3E2C}"/>
              </a:ext>
            </a:extLst>
          </p:cNvPr>
          <p:cNvSpPr txBox="1">
            <a:spLocks/>
          </p:cNvSpPr>
          <p:nvPr/>
        </p:nvSpPr>
        <p:spPr>
          <a:xfrm>
            <a:off x="4893627" y="695368"/>
            <a:ext cx="230425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Programa VIH e ITS</a:t>
            </a:r>
          </a:p>
        </p:txBody>
      </p:sp>
    </p:spTree>
    <p:extLst>
      <p:ext uri="{BB962C8B-B14F-4D97-AF65-F5344CB8AC3E}">
        <p14:creationId xmlns:p14="http://schemas.microsoft.com/office/powerpoint/2010/main" val="977408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16 Marcador de número de diapositiva"/>
          <p:cNvSpPr>
            <a:spLocks noGrp="1"/>
          </p:cNvSpPr>
          <p:nvPr>
            <p:ph type="sldNum" sz="quarter" idx="4"/>
          </p:nvPr>
        </p:nvSpPr>
        <p:spPr/>
        <p:txBody>
          <a:bodyPr/>
          <a:lstStyle/>
          <a:p>
            <a:fld id="{34762513-7D76-44F4-A4EB-02F5BA9AE113}" type="slidenum">
              <a:rPr lang="es-MX" smtClean="0"/>
              <a:t>5</a:t>
            </a:fld>
            <a:endParaRPr lang="es-MX" dirty="0"/>
          </a:p>
        </p:txBody>
      </p:sp>
      <p:sp>
        <p:nvSpPr>
          <p:cNvPr id="9" name="8 Pentágono"/>
          <p:cNvSpPr/>
          <p:nvPr/>
        </p:nvSpPr>
        <p:spPr>
          <a:xfrm rot="5400000">
            <a:off x="-2212522" y="3935342"/>
            <a:ext cx="5072036"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1" name="10 Elipse"/>
          <p:cNvSpPr/>
          <p:nvPr/>
        </p:nvSpPr>
        <p:spPr>
          <a:xfrm>
            <a:off x="35496" y="1268760"/>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6</a:t>
            </a:r>
          </a:p>
        </p:txBody>
      </p:sp>
      <p:sp>
        <p:nvSpPr>
          <p:cNvPr id="12" name="11 CuadroTexto"/>
          <p:cNvSpPr txBox="1"/>
          <p:nvPr/>
        </p:nvSpPr>
        <p:spPr>
          <a:xfrm rot="16200000">
            <a:off x="-287638" y="3757624"/>
            <a:ext cx="1222281" cy="276999"/>
          </a:xfrm>
          <a:prstGeom prst="rect">
            <a:avLst/>
          </a:prstGeom>
          <a:noFill/>
        </p:spPr>
        <p:txBody>
          <a:bodyPr wrap="squar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Análisis FODA</a:t>
            </a:r>
          </a:p>
        </p:txBody>
      </p:sp>
      <p:graphicFrame>
        <p:nvGraphicFramePr>
          <p:cNvPr id="8" name="7 Tabla"/>
          <p:cNvGraphicFramePr>
            <a:graphicFrameLocks noGrp="1"/>
          </p:cNvGraphicFramePr>
          <p:nvPr>
            <p:extLst>
              <p:ext uri="{D42A27DB-BD31-4B8C-83A1-F6EECF244321}">
                <p14:modId xmlns:p14="http://schemas.microsoft.com/office/powerpoint/2010/main" val="3055986997"/>
              </p:ext>
            </p:extLst>
          </p:nvPr>
        </p:nvGraphicFramePr>
        <p:xfrm>
          <a:off x="683568" y="1484784"/>
          <a:ext cx="8208912" cy="4929548"/>
        </p:xfrm>
        <a:graphic>
          <a:graphicData uri="http://schemas.openxmlformats.org/drawingml/2006/table">
            <a:tbl>
              <a:tblPr firstRow="1" bandRow="1">
                <a:effectLst/>
                <a:tableStyleId>{5C22544A-7EE6-4342-B048-85BDC9FD1C3A}</a:tableStyleId>
              </a:tblPr>
              <a:tblGrid>
                <a:gridCol w="4104456">
                  <a:extLst>
                    <a:ext uri="{9D8B030D-6E8A-4147-A177-3AD203B41FA5}">
                      <a16:colId xmlns:a16="http://schemas.microsoft.com/office/drawing/2014/main" val="20000"/>
                    </a:ext>
                  </a:extLst>
                </a:gridCol>
                <a:gridCol w="4104456">
                  <a:extLst>
                    <a:ext uri="{9D8B030D-6E8A-4147-A177-3AD203B41FA5}">
                      <a16:colId xmlns:a16="http://schemas.microsoft.com/office/drawing/2014/main" val="20001"/>
                    </a:ext>
                  </a:extLst>
                </a:gridCol>
              </a:tblGrid>
              <a:tr h="260147">
                <a:tc>
                  <a:txBody>
                    <a:bodyPr/>
                    <a:lstStyle/>
                    <a:p>
                      <a:pPr algn="ctr"/>
                      <a:r>
                        <a:rPr lang="es-MX" sz="1050" b="1" dirty="0">
                          <a:solidFill>
                            <a:schemeClr val="bg1"/>
                          </a:solidFill>
                          <a:effectLst>
                            <a:outerShdw blurRad="38100" dist="38100" dir="2700000" algn="tl">
                              <a:srgbClr val="000000">
                                <a:alpha val="43137"/>
                              </a:srgbClr>
                            </a:outerShdw>
                          </a:effectLst>
                          <a:latin typeface="Mestiza" pitchFamily="50" charset="0"/>
                        </a:rPr>
                        <a:t>Fortalezas</a:t>
                      </a:r>
                    </a:p>
                  </a:txBody>
                  <a:tcPr anchor="ct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tc>
                  <a:txBody>
                    <a:bodyPr/>
                    <a:lstStyle/>
                    <a:p>
                      <a:pPr algn="ctr"/>
                      <a:r>
                        <a:rPr lang="es-MX" sz="1050" b="1" dirty="0">
                          <a:solidFill>
                            <a:schemeClr val="bg1"/>
                          </a:solidFill>
                          <a:effectLst>
                            <a:outerShdw blurRad="38100" dist="38100" dir="2700000" algn="tl">
                              <a:srgbClr val="000000">
                                <a:alpha val="43137"/>
                              </a:srgbClr>
                            </a:outerShdw>
                          </a:effectLst>
                          <a:latin typeface="Mestiza" pitchFamily="50" charset="0"/>
                        </a:rPr>
                        <a:t>Debilidades</a:t>
                      </a:r>
                      <a:endParaRPr lang="es-MX" sz="1050" b="1" baseline="0" dirty="0">
                        <a:solidFill>
                          <a:schemeClr val="bg1"/>
                        </a:solidFill>
                        <a:effectLst>
                          <a:outerShdw blurRad="38100" dist="38100" dir="2700000" algn="tl">
                            <a:srgbClr val="000000">
                              <a:alpha val="43137"/>
                            </a:srgbClr>
                          </a:outerShdw>
                        </a:effectLst>
                        <a:latin typeface="Mestiza" pitchFamily="50" charset="0"/>
                      </a:endParaRPr>
                    </a:p>
                  </a:txBody>
                  <a:tcPr anchor="ct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10000"/>
                  </a:ext>
                </a:extLst>
              </a:tr>
              <a:tr h="2242044">
                <a:tc>
                  <a:txBody>
                    <a:bodyPr/>
                    <a:lstStyle/>
                    <a:p>
                      <a:pPr marL="171450" indent="-171450" algn="just">
                        <a:lnSpc>
                          <a:spcPct val="120000"/>
                        </a:lnSpc>
                        <a:buFont typeface="Arial" pitchFamily="34" charset="0"/>
                        <a:buChar char="•"/>
                      </a:pPr>
                      <a:r>
                        <a:rPr lang="es-MX" sz="1050" b="0" dirty="0">
                          <a:solidFill>
                            <a:schemeClr val="tx1"/>
                          </a:solidFill>
                          <a:latin typeface="Mestiza" pitchFamily="50" charset="0"/>
                        </a:rPr>
                        <a:t>Mantener el abasto de pruebas de tamizaje de VIH, sífilis y hepatitis C.</a:t>
                      </a:r>
                      <a:endParaRPr lang="es-MX" sz="300" b="0" dirty="0">
                        <a:solidFill>
                          <a:schemeClr val="tx1"/>
                        </a:solidFill>
                        <a:latin typeface="Mestiza" pitchFamily="50" charset="0"/>
                      </a:endParaRPr>
                    </a:p>
                    <a:p>
                      <a:pPr marL="171450" indent="-171450" algn="just">
                        <a:lnSpc>
                          <a:spcPct val="120000"/>
                        </a:lnSpc>
                        <a:buFont typeface="Arial" pitchFamily="34" charset="0"/>
                        <a:buChar char="•"/>
                      </a:pPr>
                      <a:r>
                        <a:rPr lang="es-MX" sz="1050" b="0" dirty="0">
                          <a:solidFill>
                            <a:schemeClr val="tx1"/>
                          </a:solidFill>
                          <a:latin typeface="Mestiza" pitchFamily="50" charset="0"/>
                        </a:rPr>
                        <a:t>Capacitar a la totalidad del personal multidisciplinario que labora para el programa VIH/SIDA e ITS en las unidades CAPASITS y SAIH.</a:t>
                      </a:r>
                    </a:p>
                    <a:p>
                      <a:pPr marL="171450" indent="-171450" algn="just">
                        <a:lnSpc>
                          <a:spcPct val="120000"/>
                        </a:lnSpc>
                        <a:buFont typeface="Arial" pitchFamily="34" charset="0"/>
                        <a:buChar char="•"/>
                      </a:pPr>
                      <a:r>
                        <a:rPr lang="es-MX" sz="1050" b="0" dirty="0">
                          <a:solidFill>
                            <a:schemeClr val="tx1"/>
                          </a:solidFill>
                          <a:latin typeface="Mestiza" pitchFamily="50" charset="0"/>
                        </a:rPr>
                        <a:t>Contar con el material preventivo “condón” para la población activa sexualmente.</a:t>
                      </a:r>
                    </a:p>
                    <a:p>
                      <a:pPr marL="171450" indent="-171450" algn="just">
                        <a:lnSpc>
                          <a:spcPct val="120000"/>
                        </a:lnSpc>
                        <a:buFont typeface="Arial" pitchFamily="34" charset="0"/>
                        <a:buChar char="•"/>
                      </a:pPr>
                      <a:r>
                        <a:rPr lang="es-MX" sz="1050" b="0" dirty="0">
                          <a:solidFill>
                            <a:schemeClr val="tx1"/>
                          </a:solidFill>
                          <a:latin typeface="Mestiza" pitchFamily="50" charset="0"/>
                        </a:rPr>
                        <a:t>Considerar que no existe desabasto en los tratamientos propios para tratar el VIH (los antirretrovirales).</a:t>
                      </a:r>
                    </a:p>
                    <a:p>
                      <a:pPr marL="171450" indent="-171450" algn="just">
                        <a:lnSpc>
                          <a:spcPct val="120000"/>
                        </a:lnSpc>
                        <a:buFont typeface="Arial" pitchFamily="34" charset="0"/>
                        <a:buChar char="•"/>
                      </a:pPr>
                      <a:r>
                        <a:rPr lang="es-MX" sz="1050" b="0" dirty="0">
                          <a:solidFill>
                            <a:schemeClr val="tx1"/>
                          </a:solidFill>
                          <a:latin typeface="Mestiza" pitchFamily="50" charset="0"/>
                        </a:rPr>
                        <a:t>Diagnosticar mediante contrato para la realización de pruebas de carga viral, medición de linfocitos CD4 y genotipos para todas las personas que viven con VIH. </a:t>
                      </a:r>
                    </a:p>
                    <a:p>
                      <a:pPr marL="171450" indent="-171450" algn="just">
                        <a:lnSpc>
                          <a:spcPct val="120000"/>
                        </a:lnSpc>
                        <a:buFont typeface="Arial" pitchFamily="34" charset="0"/>
                        <a:buChar char="•"/>
                      </a:pPr>
                      <a:r>
                        <a:rPr lang="es-MX" sz="1050" b="0" dirty="0">
                          <a:solidFill>
                            <a:schemeClr val="tx1"/>
                          </a:solidFill>
                          <a:latin typeface="Mestiza" pitchFamily="50" charset="0"/>
                        </a:rPr>
                        <a:t>Designar personal médico y paramédico entre los que se encuentran licenciados en psicología, licenciados en enfermería, personal de apoyo para la cadena de suministros, promotores, entre otros, lo anterior, por parte de CENSIDA a través de recursos federales.</a:t>
                      </a:r>
                    </a:p>
                  </a:txBody>
                  <a:tcP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Falta de estructura y equipo de las unidades médicas, en las cuales ya se observa la necesidad de la ampliación de las UNEMES y CAPASITS, ya que los servicios que se brindan a la población han aumentado y los espacios físicos no han sufrido cambios.</a:t>
                      </a:r>
                      <a:endParaRPr lang="es-ES" sz="1050" b="0" kern="1200" dirty="0">
                        <a:solidFill>
                          <a:schemeClr val="tx1"/>
                        </a:solidFill>
                        <a:latin typeface="Mestiza" pitchFamily="50" charset="0"/>
                        <a:ea typeface="+mn-ea"/>
                        <a:cs typeface="+mn-cs"/>
                      </a:endParaRPr>
                    </a:p>
                  </a:txBody>
                  <a:tcP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227628">
                <a:tc>
                  <a:txBody>
                    <a:bodyPr/>
                    <a:lstStyle/>
                    <a:p>
                      <a:pPr marL="0" algn="ctr" defTabSz="914400" rtl="0" eaLnBrk="1" latinLnBrk="0" hangingPunct="1"/>
                      <a:r>
                        <a:rPr lang="es-MX" sz="1050" b="1" kern="1200" dirty="0">
                          <a:solidFill>
                            <a:schemeClr val="bg1"/>
                          </a:solidFill>
                          <a:effectLst>
                            <a:outerShdw blurRad="38100" dist="38100" dir="2700000" algn="tl">
                              <a:srgbClr val="000000">
                                <a:alpha val="43137"/>
                              </a:srgbClr>
                            </a:outerShdw>
                          </a:effectLst>
                          <a:latin typeface="Mestiza" pitchFamily="50" charset="0"/>
                          <a:ea typeface="+mn-ea"/>
                          <a:cs typeface="+mn-cs"/>
                        </a:rPr>
                        <a:t>Oportunidades</a:t>
                      </a:r>
                    </a:p>
                  </a:txBody>
                  <a:tcP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tc>
                  <a:txBody>
                    <a:bodyPr/>
                    <a:lstStyle/>
                    <a:p>
                      <a:pPr marL="0" algn="ctr" defTabSz="914400" rtl="0" eaLnBrk="1" latinLnBrk="0" hangingPunct="1"/>
                      <a:r>
                        <a:rPr lang="es-MX" sz="1050" b="1" kern="1200" dirty="0">
                          <a:solidFill>
                            <a:schemeClr val="bg1"/>
                          </a:solidFill>
                          <a:effectLst>
                            <a:outerShdw blurRad="38100" dist="38100" dir="2700000" algn="tl">
                              <a:srgbClr val="000000">
                                <a:alpha val="43137"/>
                              </a:srgbClr>
                            </a:outerShdw>
                          </a:effectLst>
                          <a:latin typeface="Mestiza" pitchFamily="50" charset="0"/>
                          <a:ea typeface="+mn-ea"/>
                          <a:cs typeface="+mn-cs"/>
                        </a:rPr>
                        <a:t>Amenazas</a:t>
                      </a:r>
                    </a:p>
                  </a:txBody>
                  <a:tcP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10002"/>
                  </a:ext>
                </a:extLst>
              </a:tr>
              <a:tr h="1080000">
                <a:tc>
                  <a:txBody>
                    <a:bodyPr/>
                    <a:lstStyle/>
                    <a:p>
                      <a:pPr marL="171450" indent="-171450" algn="just">
                        <a:lnSpc>
                          <a:spcPct val="120000"/>
                        </a:lnSpc>
                        <a:buFont typeface="Arial" pitchFamily="34" charset="0"/>
                        <a:buChar char="•"/>
                      </a:pPr>
                      <a:r>
                        <a:rPr lang="es-MX" sz="1050" b="0" dirty="0">
                          <a:solidFill>
                            <a:schemeClr val="tx1"/>
                          </a:solidFill>
                          <a:latin typeface="Mestiza" pitchFamily="50" charset="0"/>
                        </a:rPr>
                        <a:t>Intervenir con el medicamento </a:t>
                      </a:r>
                      <a:r>
                        <a:rPr lang="es-MX" sz="1050" b="0" dirty="0" err="1">
                          <a:solidFill>
                            <a:schemeClr val="tx1"/>
                          </a:solidFill>
                          <a:latin typeface="Mestiza" pitchFamily="50" charset="0"/>
                        </a:rPr>
                        <a:t>PrEP</a:t>
                      </a:r>
                      <a:r>
                        <a:rPr lang="es-MX" sz="1050" b="0" dirty="0">
                          <a:solidFill>
                            <a:schemeClr val="tx1"/>
                          </a:solidFill>
                          <a:latin typeface="Mestiza" pitchFamily="50" charset="0"/>
                        </a:rPr>
                        <a:t> al VIH.</a:t>
                      </a:r>
                    </a:p>
                  </a:txBody>
                  <a:tcP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Cambios en el esquema de adquisición de medicamentos antirretrovirales, lo cual puede ocasionar en un futuro dificultades para el abasto oportuno de los diferentes medicamentos utilizados para la atención de las personas que viven con VIH.</a:t>
                      </a:r>
                    </a:p>
                  </a:txBody>
                  <a:tcP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bl>
          </a:graphicData>
        </a:graphic>
      </p:graphicFrame>
      <p:sp>
        <p:nvSpPr>
          <p:cNvPr id="13" name="28 Marcador de título">
            <a:extLst>
              <a:ext uri="{FF2B5EF4-FFF2-40B4-BE49-F238E27FC236}">
                <a16:creationId xmlns:a16="http://schemas.microsoft.com/office/drawing/2014/main" id="{840DAA1F-BDEE-4EDA-A7C0-E738BBC8EB10}"/>
              </a:ext>
            </a:extLst>
          </p:cNvPr>
          <p:cNvSpPr txBox="1">
            <a:spLocks/>
          </p:cNvSpPr>
          <p:nvPr/>
        </p:nvSpPr>
        <p:spPr>
          <a:xfrm>
            <a:off x="4893627" y="695368"/>
            <a:ext cx="230425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Programa VIH e ITS</a:t>
            </a:r>
          </a:p>
        </p:txBody>
      </p:sp>
    </p:spTree>
    <p:extLst>
      <p:ext uri="{BB962C8B-B14F-4D97-AF65-F5344CB8AC3E}">
        <p14:creationId xmlns:p14="http://schemas.microsoft.com/office/powerpoint/2010/main" val="117434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4"/>
          </p:nvPr>
        </p:nvSpPr>
        <p:spPr/>
        <p:txBody>
          <a:bodyPr/>
          <a:lstStyle/>
          <a:p>
            <a:fld id="{34762513-7D76-44F4-A4EB-02F5BA9AE113}" type="slidenum">
              <a:rPr lang="es-MX" smtClean="0"/>
              <a:t>6</a:t>
            </a:fld>
            <a:endParaRPr lang="es-MX" dirty="0"/>
          </a:p>
        </p:txBody>
      </p:sp>
      <p:sp>
        <p:nvSpPr>
          <p:cNvPr id="18" name="3 Pentágono">
            <a:extLst>
              <a:ext uri="{FF2B5EF4-FFF2-40B4-BE49-F238E27FC236}">
                <a16:creationId xmlns:a16="http://schemas.microsoft.com/office/drawing/2014/main" id="{73E91687-1400-44FC-9111-1C84C052AB4D}"/>
              </a:ext>
            </a:extLst>
          </p:cNvPr>
          <p:cNvSpPr/>
          <p:nvPr/>
        </p:nvSpPr>
        <p:spPr>
          <a:xfrm rot="5400000">
            <a:off x="-1152450" y="4941025"/>
            <a:ext cx="2988001"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9" name="5 CuadroTexto">
            <a:extLst>
              <a:ext uri="{FF2B5EF4-FFF2-40B4-BE49-F238E27FC236}">
                <a16:creationId xmlns:a16="http://schemas.microsoft.com/office/drawing/2014/main" id="{D5A947AB-4271-4255-A305-0E4AA00D874C}"/>
              </a:ext>
            </a:extLst>
          </p:cNvPr>
          <p:cNvSpPr txBox="1"/>
          <p:nvPr/>
        </p:nvSpPr>
        <p:spPr>
          <a:xfrm rot="16200000">
            <a:off x="-1167226" y="4908192"/>
            <a:ext cx="2988003" cy="461665"/>
          </a:xfrm>
          <a:prstGeom prst="rect">
            <a:avLst/>
          </a:prstGeom>
          <a:noFill/>
        </p:spPr>
        <p:txBody>
          <a:bodyPr wrap="square" rtlCol="0">
            <a:spAutoFit/>
          </a:bodyPr>
          <a:lstStyle/>
          <a:p>
            <a:pPr algn="ctr"/>
            <a:r>
              <a:rPr lang="es-MX" sz="1200" b="1" dirty="0">
                <a:solidFill>
                  <a:schemeClr val="bg1"/>
                </a:solidFill>
                <a:effectLst>
                  <a:outerShdw blurRad="38100" dist="38100" dir="2700000" algn="tl">
                    <a:srgbClr val="000000">
                      <a:alpha val="43137"/>
                    </a:srgbClr>
                  </a:outerShdw>
                </a:effectLst>
                <a:latin typeface="Light" pitchFamily="50" charset="0"/>
              </a:rPr>
              <a:t>Acciones del Programa </a:t>
            </a:r>
          </a:p>
          <a:p>
            <a:pPr algn="ctr"/>
            <a:r>
              <a:rPr lang="es-MX" sz="1200" b="1" dirty="0">
                <a:solidFill>
                  <a:schemeClr val="bg1"/>
                </a:solidFill>
                <a:effectLst>
                  <a:outerShdw blurRad="38100" dist="38100" dir="2700000" algn="tl">
                    <a:srgbClr val="000000">
                      <a:alpha val="43137"/>
                    </a:srgbClr>
                  </a:outerShdw>
                </a:effectLst>
                <a:latin typeface="Light" pitchFamily="50" charset="0"/>
              </a:rPr>
              <a:t>en el Ejercicio Fiscal actual</a:t>
            </a:r>
          </a:p>
        </p:txBody>
      </p:sp>
      <p:sp>
        <p:nvSpPr>
          <p:cNvPr id="20" name="19 Pentágono"/>
          <p:cNvSpPr/>
          <p:nvPr/>
        </p:nvSpPr>
        <p:spPr>
          <a:xfrm rot="5400000">
            <a:off x="-420195" y="2186884"/>
            <a:ext cx="1512168" cy="396000"/>
          </a:xfrm>
          <a:prstGeom prst="homePlate">
            <a:avLst/>
          </a:prstGeom>
          <a:blipFill>
            <a:blip r:embed="rId3"/>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21" name="20 Elipse"/>
          <p:cNvSpPr/>
          <p:nvPr/>
        </p:nvSpPr>
        <p:spPr>
          <a:xfrm>
            <a:off x="53551" y="1235592"/>
            <a:ext cx="540000" cy="540000"/>
          </a:xfrm>
          <a:prstGeom prst="ellipse">
            <a:avLst/>
          </a:prstGeom>
          <a:blipFill>
            <a:blip r:embed="rId3"/>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7</a:t>
            </a:r>
          </a:p>
        </p:txBody>
      </p:sp>
      <p:sp>
        <p:nvSpPr>
          <p:cNvPr id="22" name="21 CuadroTexto"/>
          <p:cNvSpPr txBox="1"/>
          <p:nvPr/>
        </p:nvSpPr>
        <p:spPr>
          <a:xfrm rot="16200000">
            <a:off x="-315455" y="2231037"/>
            <a:ext cx="1277914" cy="253916"/>
          </a:xfrm>
          <a:prstGeom prst="rect">
            <a:avLst/>
          </a:prstGeom>
          <a:noFill/>
        </p:spPr>
        <p:txBody>
          <a:bodyPr wrap="square" rtlCol="0">
            <a:spAutoFit/>
          </a:bodyPr>
          <a:lstStyle/>
          <a:p>
            <a:r>
              <a:rPr lang="es-MX" sz="1050" b="1" dirty="0">
                <a:solidFill>
                  <a:schemeClr val="bg1"/>
                </a:solidFill>
                <a:effectLst>
                  <a:outerShdw blurRad="38100" dist="38100" dir="2700000" algn="tl">
                    <a:srgbClr val="000000">
                      <a:alpha val="43137"/>
                    </a:srgbClr>
                  </a:outerShdw>
                </a:effectLst>
                <a:latin typeface="Light" pitchFamily="50" charset="0"/>
              </a:rPr>
              <a:t>Recomendaciones</a:t>
            </a:r>
          </a:p>
        </p:txBody>
      </p:sp>
      <p:sp>
        <p:nvSpPr>
          <p:cNvPr id="23" name="4 Elipse">
            <a:extLst>
              <a:ext uri="{FF2B5EF4-FFF2-40B4-BE49-F238E27FC236}">
                <a16:creationId xmlns:a16="http://schemas.microsoft.com/office/drawing/2014/main" id="{86EFDE5D-2D09-4048-B494-CE66419CD8F8}"/>
              </a:ext>
            </a:extLst>
          </p:cNvPr>
          <p:cNvSpPr/>
          <p:nvPr/>
        </p:nvSpPr>
        <p:spPr>
          <a:xfrm>
            <a:off x="53551" y="3284984"/>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8</a:t>
            </a:r>
          </a:p>
        </p:txBody>
      </p:sp>
      <p:sp>
        <p:nvSpPr>
          <p:cNvPr id="2" name="1 CuadroTexto"/>
          <p:cNvSpPr txBox="1"/>
          <p:nvPr/>
        </p:nvSpPr>
        <p:spPr>
          <a:xfrm>
            <a:off x="755576" y="1522379"/>
            <a:ext cx="8136904" cy="1330557"/>
          </a:xfrm>
          <a:prstGeom prst="rect">
            <a:avLst/>
          </a:prstGeom>
          <a:noFill/>
        </p:spPr>
        <p:txBody>
          <a:bodyPr wrap="square" rtlCol="0">
            <a:spAutoFit/>
          </a:bodyPr>
          <a:lstStyle/>
          <a:p>
            <a:pPr marL="171450" indent="-171450" algn="just">
              <a:lnSpc>
                <a:spcPct val="130000"/>
              </a:lnSpc>
              <a:buFont typeface="Arial" pitchFamily="34" charset="0"/>
              <a:buChar char="•"/>
            </a:pPr>
            <a:r>
              <a:rPr lang="es-MX" sz="1050" dirty="0">
                <a:latin typeface="Mestiza" pitchFamily="50" charset="0"/>
              </a:rPr>
              <a:t>Fortalecimiento en los conocimientos, las aptitudes y actitudes del personal de salud.</a:t>
            </a:r>
          </a:p>
          <a:p>
            <a:pPr marL="171450" indent="-171450" algn="just">
              <a:lnSpc>
                <a:spcPct val="130000"/>
              </a:lnSpc>
              <a:buFont typeface="Arial" pitchFamily="34" charset="0"/>
              <a:buChar char="•"/>
            </a:pPr>
            <a:r>
              <a:rPr lang="es-MX" sz="1050" dirty="0">
                <a:latin typeface="Mestiza" pitchFamily="50" charset="0"/>
              </a:rPr>
              <a:t>Incitar la participación de la población general en mejorar la atención del autocuidado e implementar las estrategias de prevención para la erradicación del VIH, a través de la promoción del uso de los diferentes métodos de prevención del VIH, en base a las necesidades de las personas.</a:t>
            </a:r>
          </a:p>
          <a:p>
            <a:pPr marL="171450" indent="-171450" algn="just">
              <a:lnSpc>
                <a:spcPct val="130000"/>
              </a:lnSpc>
              <a:buFont typeface="Arial" pitchFamily="34" charset="0"/>
              <a:buChar char="•"/>
            </a:pPr>
            <a:r>
              <a:rPr lang="es-MX" sz="1050" dirty="0">
                <a:latin typeface="Mestiza" pitchFamily="50" charset="0"/>
              </a:rPr>
              <a:t>Difundir información para dar a conocer la implementación de la </a:t>
            </a:r>
            <a:r>
              <a:rPr lang="es-MX" sz="1050" dirty="0" err="1">
                <a:latin typeface="Mestiza" pitchFamily="50" charset="0"/>
              </a:rPr>
              <a:t>PrEP</a:t>
            </a:r>
            <a:r>
              <a:rPr lang="es-MX" sz="1050" dirty="0">
                <a:latin typeface="Mestiza" pitchFamily="50" charset="0"/>
              </a:rPr>
              <a:t>, como una estrategia de prevención combinada que incluye otros métodos de prevención disponibles y generar información pertinente para las poblaciones clave sobre la prevención.</a:t>
            </a:r>
          </a:p>
        </p:txBody>
      </p:sp>
      <p:sp>
        <p:nvSpPr>
          <p:cNvPr id="11" name="1 CuadroTexto">
            <a:extLst>
              <a:ext uri="{FF2B5EF4-FFF2-40B4-BE49-F238E27FC236}">
                <a16:creationId xmlns:a16="http://schemas.microsoft.com/office/drawing/2014/main" id="{C521956B-E868-466B-B183-C39F30F8235B}"/>
              </a:ext>
            </a:extLst>
          </p:cNvPr>
          <p:cNvSpPr txBox="1"/>
          <p:nvPr/>
        </p:nvSpPr>
        <p:spPr>
          <a:xfrm>
            <a:off x="755576" y="3356992"/>
            <a:ext cx="8136904" cy="3221075"/>
          </a:xfrm>
          <a:prstGeom prst="rect">
            <a:avLst/>
          </a:prstGeom>
          <a:noFill/>
        </p:spPr>
        <p:txBody>
          <a:bodyPr wrap="square" rtlCol="0">
            <a:spAutoFit/>
          </a:bodyPr>
          <a:lstStyle/>
          <a:p>
            <a:pPr marL="171450" indent="-171450" algn="just">
              <a:lnSpc>
                <a:spcPct val="130000"/>
              </a:lnSpc>
              <a:buFont typeface="Arial" pitchFamily="34" charset="0"/>
              <a:buChar char="•"/>
            </a:pPr>
            <a:r>
              <a:rPr lang="es-MX" sz="1050" dirty="0">
                <a:latin typeface="Mestiza" pitchFamily="50" charset="0"/>
              </a:rPr>
              <a:t>Porcentaje de pruebas de medición de linfocitos CD4 realizadas, en 2021 se logró la meta de 85% (1,920 pruebas realizadas de medición de linfocitos CD4), de una meta programada de 2,400 pruebas a realizar.</a:t>
            </a:r>
          </a:p>
          <a:p>
            <a:pPr marL="171450" indent="-171450" algn="just">
              <a:lnSpc>
                <a:spcPct val="130000"/>
              </a:lnSpc>
              <a:buFont typeface="Arial" pitchFamily="34" charset="0"/>
              <a:buChar char="•"/>
            </a:pPr>
            <a:r>
              <a:rPr lang="es-MX" sz="1050" dirty="0">
                <a:latin typeface="Mestiza" pitchFamily="50" charset="0"/>
              </a:rPr>
              <a:t>Porcentaje de pruebas de carga viral realizadas, se alcanzó la meta de 85% (1,920 pruebas realizadas de medición de carga viral), de una meta programada de 2,400.</a:t>
            </a:r>
          </a:p>
          <a:p>
            <a:pPr marL="171450" indent="-171450" algn="just">
              <a:lnSpc>
                <a:spcPct val="130000"/>
              </a:lnSpc>
              <a:buFont typeface="Arial" pitchFamily="34" charset="0"/>
              <a:buChar char="•"/>
            </a:pPr>
            <a:r>
              <a:rPr lang="es-MX" sz="1050" dirty="0">
                <a:latin typeface="Mestiza" pitchFamily="50" charset="0"/>
              </a:rPr>
              <a:t>Porcentaje de seguimiento de ITS, se logró llegar al 91% de la meta programada que era de 7,578 consultas.</a:t>
            </a:r>
          </a:p>
          <a:p>
            <a:pPr marL="171450" indent="-171450" algn="just">
              <a:lnSpc>
                <a:spcPct val="130000"/>
              </a:lnSpc>
              <a:buFont typeface="Arial" pitchFamily="34" charset="0"/>
              <a:buChar char="•"/>
            </a:pPr>
            <a:r>
              <a:rPr lang="es-MX" sz="1050" dirty="0">
                <a:latin typeface="Mestiza" pitchFamily="50" charset="0"/>
              </a:rPr>
              <a:t>Dentro de los avances más relevantes del programa se encuentra el mantenimiento en el 100% del avance en dos indicadores de gran impacto como lo son la detección oportuna del VIH que es medida a través de la medición de los linfocitos CD4, en el cual nuestro estado detecta de manera temprana a la mayor proporción de las personas que ingresan a tratamiento, el otro indicador es el de carga viral indetectable en el cual el avance es del 100%, con un 93.9% de las personas que se encuentran en tratamiento en adecuado control virológico, lo cual nos lleva a romper cadena de transmisión del VIH de las personas con VIH en tratamiento.</a:t>
            </a:r>
          </a:p>
          <a:p>
            <a:pPr marL="171450" indent="-171450" algn="just">
              <a:lnSpc>
                <a:spcPct val="130000"/>
              </a:lnSpc>
              <a:buFont typeface="Arial" pitchFamily="34" charset="0"/>
              <a:buChar char="•"/>
            </a:pPr>
            <a:r>
              <a:rPr lang="es-MX" sz="1050" dirty="0">
                <a:latin typeface="Mestiza" pitchFamily="50" charset="0"/>
              </a:rPr>
              <a:t>Se logró incrementar el porcentaje de pruebas de medición de linfocitos CD4 realizadas y el porcentaje de pruebas de carga viral realizadas logrando un 85% de avance.</a:t>
            </a:r>
          </a:p>
          <a:p>
            <a:pPr marL="171450" indent="-171450" algn="just">
              <a:lnSpc>
                <a:spcPct val="130000"/>
              </a:lnSpc>
              <a:buFont typeface="Arial" pitchFamily="34" charset="0"/>
              <a:buChar char="•"/>
            </a:pPr>
            <a:r>
              <a:rPr lang="es-MX" sz="1050" dirty="0">
                <a:latin typeface="Mestiza" pitchFamily="50" charset="0"/>
              </a:rPr>
              <a:t>Un cambio futuro del programa, para lo cual nos preparamos es el de otorgamiento de </a:t>
            </a:r>
            <a:r>
              <a:rPr lang="es-MX" sz="1050" dirty="0" err="1">
                <a:latin typeface="Mestiza" pitchFamily="50" charset="0"/>
              </a:rPr>
              <a:t>PrEP</a:t>
            </a:r>
            <a:r>
              <a:rPr lang="es-MX" sz="1050" dirty="0">
                <a:latin typeface="Mestiza" pitchFamily="50" charset="0"/>
              </a:rPr>
              <a:t>, lo cual nos permitirá prevenir nuevas infecciones de VIH en poblaciones de muy alto riego, además de mejorar los conocimientos, aptitudes, actitudes de esta población para hacer más segura su vida sexual y del autocuidado de la salud.</a:t>
            </a:r>
          </a:p>
        </p:txBody>
      </p:sp>
      <p:sp>
        <p:nvSpPr>
          <p:cNvPr id="13" name="28 Marcador de título">
            <a:extLst>
              <a:ext uri="{FF2B5EF4-FFF2-40B4-BE49-F238E27FC236}">
                <a16:creationId xmlns:a16="http://schemas.microsoft.com/office/drawing/2014/main" id="{09B58B48-BC9F-4187-B7FE-C8CE0CA4E25E}"/>
              </a:ext>
            </a:extLst>
          </p:cNvPr>
          <p:cNvSpPr txBox="1">
            <a:spLocks/>
          </p:cNvSpPr>
          <p:nvPr/>
        </p:nvSpPr>
        <p:spPr>
          <a:xfrm>
            <a:off x="4893627" y="695368"/>
            <a:ext cx="230425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Programa VIH e ITS</a:t>
            </a:r>
          </a:p>
        </p:txBody>
      </p:sp>
    </p:spTree>
    <p:extLst>
      <p:ext uri="{BB962C8B-B14F-4D97-AF65-F5344CB8AC3E}">
        <p14:creationId xmlns:p14="http://schemas.microsoft.com/office/powerpoint/2010/main" val="3113330947"/>
      </p:ext>
    </p:extLst>
  </p:cSld>
  <p:clrMapOvr>
    <a:masterClrMapping/>
  </p:clrMapOvr>
</p:sld>
</file>

<file path=ppt/theme/theme1.xml><?xml version="1.0" encoding="utf-8"?>
<a:theme xmlns:a="http://schemas.openxmlformats.org/drawingml/2006/main" name="INFORME. Asistencia Alimentaria (Despensas y Desayunos Escolar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INFORME. Asistencia Alimentaria (Despensas y Desayunos Escolares)</Template>
  <TotalTime>3116</TotalTime>
  <Words>1506</Words>
  <Application>Microsoft Office PowerPoint</Application>
  <PresentationFormat>Presentación en pantalla (4:3)</PresentationFormat>
  <Paragraphs>129</Paragraphs>
  <Slides>6</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6</vt:i4>
      </vt:variant>
    </vt:vector>
  </HeadingPairs>
  <TitlesOfParts>
    <vt:vector size="13" baseType="lpstr">
      <vt:lpstr>Arial</vt:lpstr>
      <vt:lpstr>Calibri</vt:lpstr>
      <vt:lpstr>Courier New</vt:lpstr>
      <vt:lpstr>Light</vt:lpstr>
      <vt:lpstr>Mestiza</vt:lpstr>
      <vt:lpstr>Montserrat Ultra Light</vt:lpstr>
      <vt:lpstr>INFORME. Asistencia Alimentaria (Despensas y Desayunos Escolares)</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Asistencia Alimentaria (Despensas y Desayunos Escolares)</dc:title>
  <dc:creator>CLSinaloa</dc:creator>
  <cp:lastModifiedBy>Evaluacion</cp:lastModifiedBy>
  <cp:revision>115</cp:revision>
  <dcterms:created xsi:type="dcterms:W3CDTF">2020-02-21T23:32:07Z</dcterms:created>
  <dcterms:modified xsi:type="dcterms:W3CDTF">2022-06-28T19:53:33Z</dcterms:modified>
</cp:coreProperties>
</file>